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881" r:id="rId1"/>
  </p:sldMasterIdLst>
  <p:notesMasterIdLst>
    <p:notesMasterId r:id="rId14"/>
  </p:notesMasterIdLst>
  <p:sldIdLst>
    <p:sldId id="256" r:id="rId2"/>
    <p:sldId id="378" r:id="rId3"/>
    <p:sldId id="716" r:id="rId4"/>
    <p:sldId id="605" r:id="rId5"/>
    <p:sldId id="748" r:id="rId6"/>
    <p:sldId id="741" r:id="rId7"/>
    <p:sldId id="742" r:id="rId8"/>
    <p:sldId id="746" r:id="rId9"/>
    <p:sldId id="743" r:id="rId10"/>
    <p:sldId id="744" r:id="rId11"/>
    <p:sldId id="745" r:id="rId12"/>
    <p:sldId id="74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0524D"/>
    <a:srgbClr val="EA544E"/>
    <a:srgbClr val="F10000"/>
    <a:srgbClr val="FFCD2D"/>
    <a:srgbClr val="E88712"/>
    <a:srgbClr val="D9111F"/>
    <a:srgbClr val="E8F44E"/>
    <a:srgbClr val="28F868"/>
    <a:srgbClr val="A852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4" autoAdjust="0"/>
    <p:restoredTop sz="93298" autoAdjust="0"/>
  </p:normalViewPr>
  <p:slideViewPr>
    <p:cSldViewPr snapToGrid="0">
      <p:cViewPr varScale="1">
        <p:scale>
          <a:sx n="68" d="100"/>
          <a:sy n="68" d="100"/>
        </p:scale>
        <p:origin x="78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68D2D-B991-45D7-8C6B-D49985697139}" type="datetimeFigureOut">
              <a:rPr lang="tr-TR" smtClean="0"/>
              <a:pPr/>
              <a:t>20.10.2022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9841F-FDD6-49E7-A6C3-FCAC7C0E16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8909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A9841F-FDD6-49E7-A6C3-FCAC7C0E16B9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2344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296BF-422C-491E-A28C-0B628AC251BB}" type="datetime1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3792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EE45-5934-4E97-BF6C-A03A29703046}" type="datetime1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76881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00947-FB6B-474D-92E9-E40B9629B85F}" type="datetime1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343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6F8E9-DCA1-4D4E-8FA1-36AC72B03A68}" type="datetime1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99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EE45-5934-4E97-BF6C-A03A29703046}" type="datetime1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094910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7FCC-BCFC-42C4-AF80-4E587B958477}" type="datetime1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143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2EE5-2849-4C33-BCB6-68B8C9F09312}" type="datetime1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599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DD58-6758-46EC-B3EA-50B1023C7100}" type="datetime1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750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75C94-B0BC-4F83-9207-6CA716C5711D}" type="datetime1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889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C3DE4BE-8303-499F-BBA3-E66A8E921353}" type="datetime1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607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54ABC-6CA5-4F88-AA3D-2EA34B7F9D9A}" type="datetime1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783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008EE45-5934-4E97-BF6C-A03A29703046}" type="datetime1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2783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29630" y="1651120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BÖLÜM V</a:t>
            </a:r>
            <a:br>
              <a:rPr lang="tr-TR" sz="3600" b="1" dirty="0">
                <a:solidFill>
                  <a:srgbClr val="FF0000"/>
                </a:solidFill>
              </a:rPr>
            </a:b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3600" b="1" dirty="0" err="1">
                <a:solidFill>
                  <a:srgbClr val="FF0000"/>
                </a:solidFill>
              </a:rPr>
              <a:t>Sınıflandırma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ve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tr-TR" sz="3600" b="1" dirty="0">
                <a:solidFill>
                  <a:srgbClr val="FF0000"/>
                </a:solidFill>
              </a:rPr>
              <a:t>U</a:t>
            </a:r>
            <a:r>
              <a:rPr lang="en-US" sz="3600" b="1" dirty="0" err="1">
                <a:solidFill>
                  <a:srgbClr val="FF0000"/>
                </a:solidFill>
              </a:rPr>
              <a:t>ygunluk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tr-TR" sz="3600" b="1" dirty="0">
                <a:solidFill>
                  <a:srgbClr val="FF0000"/>
                </a:solidFill>
              </a:rPr>
              <a:t>D</a:t>
            </a:r>
            <a:r>
              <a:rPr lang="en-US" sz="3600" b="1" dirty="0" err="1">
                <a:solidFill>
                  <a:srgbClr val="FF0000"/>
                </a:solidFill>
              </a:rPr>
              <a:t>eğerlend</a:t>
            </a:r>
            <a:r>
              <a:rPr lang="tr-TR" sz="3600" b="1" dirty="0">
                <a:solidFill>
                  <a:srgbClr val="FF0000"/>
                </a:solidFill>
              </a:rPr>
              <a:t>İ</a:t>
            </a:r>
            <a:r>
              <a:rPr lang="en-US" sz="3600" b="1" dirty="0" err="1">
                <a:solidFill>
                  <a:srgbClr val="FF0000"/>
                </a:solidFill>
              </a:rPr>
              <a:t>rme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821041" y="450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" name="Picture 3" descr="C:\Users\user\Desktop\UDEM STİCKERR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399" y="461128"/>
            <a:ext cx="1158877" cy="97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lt Başlık 2">
            <a:extLst>
              <a:ext uri="{FF2B5EF4-FFF2-40B4-BE49-F238E27FC236}">
                <a16:creationId xmlns:a16="http://schemas.microsoft.com/office/drawing/2014/main" id="{E6906509-DCF5-3882-5E2C-7AF12B611318}"/>
              </a:ext>
            </a:extLst>
          </p:cNvPr>
          <p:cNvSpPr txBox="1">
            <a:spLocks/>
          </p:cNvSpPr>
          <p:nvPr/>
        </p:nvSpPr>
        <p:spPr>
          <a:xfrm>
            <a:off x="1507066" y="5202238"/>
            <a:ext cx="9177867" cy="96149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dirty="0"/>
              <a:t>SERİAN DOMA</a:t>
            </a:r>
          </a:p>
          <a:p>
            <a:pPr marL="0" indent="0" algn="ctr">
              <a:buNone/>
            </a:pPr>
            <a:r>
              <a:rPr lang="tr-TR" dirty="0"/>
              <a:t>BİYOMEDİKAL MÜHENDİSİ, MSC.</a:t>
            </a:r>
          </a:p>
        </p:txBody>
      </p:sp>
    </p:spTree>
    <p:extLst>
      <p:ext uri="{BB962C8B-B14F-4D97-AF65-F5344CB8AC3E}">
        <p14:creationId xmlns:p14="http://schemas.microsoft.com/office/powerpoint/2010/main" val="1197231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1924334" y="343847"/>
            <a:ext cx="8297839" cy="6178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tr-TR" sz="3200" dirty="0">
                <a:solidFill>
                  <a:schemeClr val="accent2">
                    <a:lumMod val="75000"/>
                  </a:schemeClr>
                </a:solidFill>
                <a:latin typeface="+mn-lt"/>
                <a:cs typeface="Urdu Typesetting" pitchFamily="66" charset="-78"/>
              </a:rPr>
              <a:t>Bölüm 5 Kesim 2 Uygunluk değerlendirme</a:t>
            </a:r>
            <a:endParaRPr sz="3200" dirty="0">
              <a:solidFill>
                <a:schemeClr val="accent2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sp>
        <p:nvSpPr>
          <p:cNvPr id="13" name="object 3"/>
          <p:cNvSpPr txBox="1">
            <a:spLocks noGrp="1"/>
          </p:cNvSpPr>
          <p:nvPr>
            <p:ph idx="1"/>
          </p:nvPr>
        </p:nvSpPr>
        <p:spPr>
          <a:xfrm>
            <a:off x="989045" y="1874520"/>
            <a:ext cx="9431013" cy="4710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065" indent="0">
              <a:buNone/>
              <a:tabLst>
                <a:tab pos="376555" algn="l"/>
              </a:tabLst>
            </a:pPr>
            <a:r>
              <a:rPr lang="tr-TR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Madde 54 </a:t>
            </a:r>
            <a:r>
              <a:rPr lang="tr-TR" sz="1400" b="1" dirty="0">
                <a:solidFill>
                  <a:schemeClr val="tx1"/>
                </a:solidFill>
                <a:cs typeface="Calibri" panose="020F0502020204030204" pitchFamily="34" charset="0"/>
              </a:rPr>
              <a:t>Belirli sınıf III ve sınıf </a:t>
            </a:r>
            <a:r>
              <a:rPr lang="tr-TR" sz="1400" b="1" dirty="0" err="1">
                <a:solidFill>
                  <a:schemeClr val="tx1"/>
                </a:solidFill>
                <a:cs typeface="Calibri" panose="020F0502020204030204" pitchFamily="34" charset="0"/>
              </a:rPr>
              <a:t>IIb</a:t>
            </a:r>
            <a:r>
              <a:rPr lang="tr-TR" sz="1400" b="1" dirty="0">
                <a:solidFill>
                  <a:schemeClr val="tx1"/>
                </a:solidFill>
                <a:cs typeface="Calibri" panose="020F0502020204030204" pitchFamily="34" charset="0"/>
              </a:rPr>
              <a:t> cihazlar için klinik değerlendirme konsültasyon prosedürü 	</a:t>
            </a:r>
          </a:p>
          <a:p>
            <a:pPr marL="12065" indent="0">
              <a:buNone/>
              <a:tabLst>
                <a:tab pos="376555" algn="l"/>
              </a:tabLst>
            </a:pPr>
            <a:r>
              <a:rPr lang="tr-TR" sz="1400" dirty="0">
                <a:solidFill>
                  <a:schemeClr val="tx1"/>
                </a:solidFill>
                <a:cs typeface="Calibri" panose="020F0502020204030204" pitchFamily="34" charset="0"/>
              </a:rPr>
              <a:t>Hangi cihazlar sorumlu; </a:t>
            </a:r>
          </a:p>
          <a:p>
            <a:pPr marL="526415" indent="-514350">
              <a:buFont typeface="Wingdings 3" pitchFamily="2" charset="2"/>
              <a:buChar char=""/>
              <a:tabLst>
                <a:tab pos="376555" algn="l"/>
              </a:tabLst>
            </a:pPr>
            <a:r>
              <a:rPr lang="tr-TR" sz="1400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tr-TR" sz="1400" spc="-15" dirty="0">
                <a:solidFill>
                  <a:schemeClr val="tx1"/>
                </a:solidFill>
                <a:cs typeface="Calibri" panose="020F0502020204030204" pitchFamily="34" charset="0"/>
              </a:rPr>
              <a:t>sınıf III implante edilebilir cihazlar</a:t>
            </a:r>
          </a:p>
          <a:p>
            <a:pPr marL="526415" indent="-514350">
              <a:buFont typeface="Wingdings 3" pitchFamily="2" charset="2"/>
              <a:buChar char=""/>
              <a:tabLst>
                <a:tab pos="376555" algn="l"/>
              </a:tabLst>
            </a:pPr>
            <a:r>
              <a:rPr lang="tr-TR" sz="1400" spc="-15" dirty="0">
                <a:solidFill>
                  <a:schemeClr val="tx1"/>
                </a:solidFill>
                <a:cs typeface="Calibri" panose="020F0502020204030204" pitchFamily="34" charset="0"/>
              </a:rPr>
              <a:t>Kural 12 sınıf </a:t>
            </a:r>
            <a:r>
              <a:rPr lang="tr-TR" sz="1400" spc="-15" dirty="0" err="1">
                <a:solidFill>
                  <a:schemeClr val="tx1"/>
                </a:solidFill>
                <a:cs typeface="Calibri" panose="020F0502020204030204" pitchFamily="34" charset="0"/>
              </a:rPr>
              <a:t>Iıb</a:t>
            </a:r>
            <a:r>
              <a:rPr lang="tr-TR" sz="1400" spc="-15" dirty="0">
                <a:solidFill>
                  <a:schemeClr val="tx1"/>
                </a:solidFill>
                <a:cs typeface="Calibri" panose="020F0502020204030204" pitchFamily="34" charset="0"/>
              </a:rPr>
              <a:t> aktif tıbbi cihazlar( tıbbi ürünü tatbik etmek ve /veya uzaklaştırmak amacıyla kullanılan cihazlar)</a:t>
            </a:r>
          </a:p>
          <a:p>
            <a:pPr marL="12065" indent="0">
              <a:buNone/>
              <a:tabLst>
                <a:tab pos="376555" algn="l"/>
              </a:tabLst>
            </a:pPr>
            <a:r>
              <a:rPr lang="tr-TR" sz="1400" spc="-15" dirty="0">
                <a:solidFill>
                  <a:schemeClr val="tx1"/>
                </a:solidFill>
                <a:cs typeface="Calibri" panose="020F0502020204030204" pitchFamily="34" charset="0"/>
              </a:rPr>
              <a:t>Ne zaman gerek duyulmayacak</a:t>
            </a:r>
          </a:p>
          <a:p>
            <a:pPr marL="297815" indent="-285750">
              <a:tabLst>
                <a:tab pos="376555" algn="l"/>
              </a:tabLst>
            </a:pPr>
            <a:r>
              <a:rPr lang="tr-TR" sz="1400" spc="-15" dirty="0">
                <a:solidFill>
                  <a:schemeClr val="tx1"/>
                </a:solidFill>
                <a:cs typeface="Calibri" panose="020F0502020204030204" pitchFamily="34" charset="0"/>
              </a:rPr>
              <a:t>Yeniden belgelendirme denetimlerinde (MDR kapsamında!!!)</a:t>
            </a:r>
          </a:p>
          <a:p>
            <a:pPr marL="297815" indent="-285750">
              <a:tabLst>
                <a:tab pos="376555" algn="l"/>
              </a:tabLst>
            </a:pPr>
            <a:r>
              <a:rPr lang="tr-TR" sz="1400" spc="-15" dirty="0">
                <a:solidFill>
                  <a:schemeClr val="tx1"/>
                </a:solidFill>
                <a:cs typeface="Calibri" panose="020F0502020204030204" pitchFamily="34" charset="0"/>
              </a:rPr>
              <a:t>cihaz, aynı kullanım amacı için aynı imalatçı tarafından </a:t>
            </a:r>
            <a:r>
              <a:rPr lang="tr-TR" sz="1400" spc="-15" dirty="0">
                <a:solidFill>
                  <a:srgbClr val="FF0000"/>
                </a:solidFill>
                <a:cs typeface="Calibri" panose="020F0502020204030204" pitchFamily="34" charset="0"/>
              </a:rPr>
              <a:t>hali hazırda pazarlanan </a:t>
            </a:r>
            <a:r>
              <a:rPr lang="tr-TR" sz="1400" spc="-15" dirty="0">
                <a:solidFill>
                  <a:schemeClr val="tx1"/>
                </a:solidFill>
                <a:cs typeface="Calibri" panose="020F0502020204030204" pitchFamily="34" charset="0"/>
              </a:rPr>
              <a:t>bir cihazın </a:t>
            </a:r>
            <a:r>
              <a:rPr lang="tr-TR" sz="1400" spc="-15" dirty="0" err="1">
                <a:solidFill>
                  <a:schemeClr val="tx1"/>
                </a:solidFill>
                <a:cs typeface="Calibri" panose="020F0502020204030204" pitchFamily="34" charset="0"/>
              </a:rPr>
              <a:t>modifiye</a:t>
            </a:r>
            <a:r>
              <a:rPr lang="tr-TR" sz="1400" spc="-15" dirty="0">
                <a:solidFill>
                  <a:schemeClr val="tx1"/>
                </a:solidFill>
                <a:cs typeface="Calibri" panose="020F0502020204030204" pitchFamily="34" charset="0"/>
              </a:rPr>
              <a:t> edilmesi yoluyla tasarlanmış olduğunda, imalatçının, modifikasyonların cihazın fayda/risk oranını olumsuz bir şekilde etkilemediğini onaylanmış kuruluşu tatmin edecek şekilde göstermesi şartıyla</a:t>
            </a:r>
          </a:p>
          <a:p>
            <a:pPr marL="297815" indent="-285750">
              <a:tabLst>
                <a:tab pos="376555" algn="l"/>
              </a:tabLst>
            </a:pPr>
            <a:r>
              <a:rPr lang="tr-TR" sz="1400" spc="-15" dirty="0">
                <a:solidFill>
                  <a:srgbClr val="FF0000"/>
                </a:solidFill>
                <a:cs typeface="Calibri" panose="020F0502020204030204" pitchFamily="34" charset="0"/>
              </a:rPr>
              <a:t>Cihaz tipinin veya kategorisinin klinik değerlendirme ilkelerinin, ortak spesifikasyonlarda (OS) </a:t>
            </a:r>
            <a:r>
              <a:rPr lang="tr-TR" sz="1400" spc="-15" dirty="0">
                <a:solidFill>
                  <a:schemeClr val="tx1"/>
                </a:solidFill>
                <a:cs typeface="Calibri" panose="020F0502020204030204" pitchFamily="34" charset="0"/>
              </a:rPr>
              <a:t>ele alınmış olması ve onaylanmış kuruluşun, bu cihazın imalatçısının klinik değerlendirmesinin, bu tür cihazın klinik değerlendirmesiyle ilgili ortak spesifikasyonlara (OS) uyduğunu teyit etmesi durumunda</a:t>
            </a:r>
          </a:p>
          <a:p>
            <a:pPr marL="12065" indent="0">
              <a:buNone/>
              <a:tabLst>
                <a:tab pos="376555" algn="l"/>
              </a:tabLst>
            </a:pPr>
            <a:r>
              <a:rPr lang="tr-TR" sz="1400" spc="-15" dirty="0">
                <a:solidFill>
                  <a:prstClr val="black"/>
                </a:solidFill>
                <a:cs typeface="Calibri" panose="020F0502020204030204" pitchFamily="34" charset="0"/>
              </a:rPr>
              <a:t>OK klinik değerlendirme konsültasyon prosedürünü  </a:t>
            </a:r>
            <a:r>
              <a:rPr lang="tr-TR" sz="1400" dirty="0">
                <a:solidFill>
                  <a:srgbClr val="FF0000"/>
                </a:solidFill>
                <a:cs typeface="Calibri" panose="020F0502020204030204" pitchFamily="34" charset="0"/>
              </a:rPr>
              <a:t>yetkili otoritelere, onaylanmış kuruluşlardan sorumlu otoriteye ve Komisyona</a:t>
            </a:r>
            <a:r>
              <a:rPr lang="tr-TR" sz="1400" dirty="0">
                <a:solidFill>
                  <a:srgbClr val="000000"/>
                </a:solidFill>
                <a:cs typeface="Calibri" panose="020F0502020204030204" pitchFamily="34" charset="0"/>
              </a:rPr>
              <a:t> bildirir. Bu bildirim, klinik değerlendirmenin değerlendirilmesi raporuyla beraber olur.  	</a:t>
            </a:r>
          </a:p>
          <a:p>
            <a:pPr marL="297815" indent="-285750">
              <a:buFontTx/>
              <a:buChar char="-"/>
              <a:tabLst>
                <a:tab pos="376555" algn="l"/>
              </a:tabLst>
            </a:pPr>
            <a:endParaRPr lang="tr-TR" sz="1400" spc="-15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marL="12065" indent="0">
              <a:buNone/>
              <a:tabLst>
                <a:tab pos="376555" algn="l"/>
              </a:tabLst>
            </a:pPr>
            <a:r>
              <a:rPr lang="tr-TR" sz="1400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5" name="Picture 3" descr="C:\Users\user\Desktop\UDEM STİCKERR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058" y="272679"/>
            <a:ext cx="1158877" cy="97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kdörtgen Belirtme Çizgisi 2"/>
          <p:cNvSpPr/>
          <p:nvPr/>
        </p:nvSpPr>
        <p:spPr>
          <a:xfrm>
            <a:off x="8023972" y="1453882"/>
            <a:ext cx="3554963" cy="1119673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chemeClr val="accent2">
                    <a:lumMod val="75000"/>
                  </a:schemeClr>
                </a:solidFill>
              </a:rPr>
              <a:t>MDCG 2019-3</a:t>
            </a:r>
          </a:p>
          <a:p>
            <a:pPr algn="ctr"/>
            <a:r>
              <a:rPr lang="tr-TR" sz="1600" dirty="0">
                <a:solidFill>
                  <a:schemeClr val="accent2">
                    <a:lumMod val="75000"/>
                  </a:schemeClr>
                </a:solidFill>
              </a:rPr>
              <a:t>Madde 54(2)b’nin Yorumlanması-  sadece MDR kapsamında olmak zorunda değil!!!!!</a:t>
            </a:r>
          </a:p>
        </p:txBody>
      </p:sp>
    </p:spTree>
    <p:extLst>
      <p:ext uri="{BB962C8B-B14F-4D97-AF65-F5344CB8AC3E}">
        <p14:creationId xmlns:p14="http://schemas.microsoft.com/office/powerpoint/2010/main" val="3581805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1924334" y="343847"/>
            <a:ext cx="8297839" cy="6178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tr-TR" sz="3200" dirty="0">
                <a:solidFill>
                  <a:schemeClr val="accent2">
                    <a:lumMod val="75000"/>
                  </a:schemeClr>
                </a:solidFill>
                <a:latin typeface="+mn-lt"/>
                <a:cs typeface="Urdu Typesetting" pitchFamily="66" charset="-78"/>
              </a:rPr>
              <a:t>Bölüm 5 Kesim 2 Uygunluk değerlendirme</a:t>
            </a:r>
            <a:endParaRPr sz="3200" dirty="0">
              <a:solidFill>
                <a:schemeClr val="accent2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sp>
        <p:nvSpPr>
          <p:cNvPr id="13" name="object 3"/>
          <p:cNvSpPr txBox="1">
            <a:spLocks noGrp="1"/>
          </p:cNvSpPr>
          <p:nvPr>
            <p:ph idx="1"/>
          </p:nvPr>
        </p:nvSpPr>
        <p:spPr>
          <a:xfrm>
            <a:off x="933738" y="1866122"/>
            <a:ext cx="9928598" cy="445602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chemeClr val="tx1"/>
                </a:solidFill>
                <a:cs typeface="Calibri" panose="020F0502020204030204" pitchFamily="34" charset="0"/>
              </a:rPr>
              <a:t>Madde 55: Belirli sınıf III ve sınıf </a:t>
            </a:r>
            <a:r>
              <a:rPr lang="tr-TR" b="1" dirty="0" err="1">
                <a:solidFill>
                  <a:schemeClr val="tx1"/>
                </a:solidFill>
                <a:cs typeface="Calibri" panose="020F0502020204030204" pitchFamily="34" charset="0"/>
              </a:rPr>
              <a:t>IIb</a:t>
            </a:r>
            <a:r>
              <a:rPr lang="tr-TR" b="1" dirty="0">
                <a:solidFill>
                  <a:schemeClr val="tx1"/>
                </a:solidFill>
                <a:cs typeface="Calibri" panose="020F0502020204030204" pitchFamily="34" charset="0"/>
              </a:rPr>
              <a:t> cihazların uygunluk değerlendirmelerinin detaylandırılma mekanizması</a:t>
            </a:r>
          </a:p>
          <a:p>
            <a:pPr marL="0" indent="0">
              <a:buNone/>
            </a:pPr>
            <a:r>
              <a:rPr lang="tr-TR" dirty="0">
                <a:solidFill>
                  <a:schemeClr val="tx1"/>
                </a:solidFill>
                <a:cs typeface="Calibri" panose="020F0502020204030204" pitchFamily="34" charset="0"/>
              </a:rPr>
              <a:t>Sınıf III implante edilebilir cihazlar ve kural 12 kapsamında sınıf </a:t>
            </a:r>
            <a:r>
              <a:rPr lang="tr-TR" dirty="0" err="1">
                <a:solidFill>
                  <a:schemeClr val="tx1"/>
                </a:solidFill>
                <a:cs typeface="Calibri" panose="020F0502020204030204" pitchFamily="34" charset="0"/>
              </a:rPr>
              <a:t>IIb</a:t>
            </a:r>
            <a:r>
              <a:rPr lang="tr-TR" dirty="0">
                <a:solidFill>
                  <a:schemeClr val="tx1"/>
                </a:solidFill>
                <a:cs typeface="Calibri" panose="020F0502020204030204" pitchFamily="34" charset="0"/>
              </a:rPr>
              <a:t> aktif tıbbi cihazlar için verilen sertifikalar OK’lar tarafından </a:t>
            </a:r>
            <a:r>
              <a:rPr lang="tr-TR" dirty="0" err="1">
                <a:solidFill>
                  <a:schemeClr val="tx1"/>
                </a:solidFill>
                <a:cs typeface="Calibri" panose="020F0502020204030204" pitchFamily="34" charset="0"/>
              </a:rPr>
              <a:t>Eudamed</a:t>
            </a:r>
            <a:r>
              <a:rPr lang="tr-TR" dirty="0">
                <a:solidFill>
                  <a:schemeClr val="tx1"/>
                </a:solidFill>
                <a:cs typeface="Calibri" panose="020F0502020204030204" pitchFamily="34" charset="0"/>
              </a:rPr>
              <a:t> vasıtasıyla yetkili otoritelere bildirilir. Bildirimlerde bulunması gerekenler;</a:t>
            </a:r>
          </a:p>
          <a:p>
            <a:pPr>
              <a:buFontTx/>
              <a:buChar char="-"/>
            </a:pPr>
            <a:r>
              <a:rPr lang="tr-TR" dirty="0">
                <a:solidFill>
                  <a:schemeClr val="tx1"/>
                </a:solidFill>
                <a:cs typeface="Calibri" panose="020F0502020204030204" pitchFamily="34" charset="0"/>
              </a:rPr>
              <a:t>SSCP(sınıf III cihazlar için)</a:t>
            </a:r>
          </a:p>
          <a:p>
            <a:pPr>
              <a:buFontTx/>
              <a:buChar char="-"/>
            </a:pPr>
            <a:r>
              <a:rPr lang="tr-TR" dirty="0">
                <a:solidFill>
                  <a:schemeClr val="tx1"/>
                </a:solidFill>
                <a:cs typeface="Calibri" panose="020F0502020204030204" pitchFamily="34" charset="0"/>
              </a:rPr>
              <a:t>OK değerlendirme raporu</a:t>
            </a:r>
          </a:p>
          <a:p>
            <a:pPr>
              <a:buFontTx/>
              <a:buChar char="-"/>
            </a:pPr>
            <a:r>
              <a:rPr lang="tr-TR" dirty="0">
                <a:solidFill>
                  <a:schemeClr val="tx1"/>
                </a:solidFill>
                <a:cs typeface="Calibri" panose="020F0502020204030204" pitchFamily="34" charset="0"/>
              </a:rPr>
              <a:t>kullanım kılavuzu</a:t>
            </a:r>
          </a:p>
          <a:p>
            <a:pPr>
              <a:buFontTx/>
              <a:buChar char="-"/>
            </a:pPr>
            <a:r>
              <a:rPr lang="tr-TR" dirty="0">
                <a:solidFill>
                  <a:schemeClr val="tx1"/>
                </a:solidFill>
                <a:cs typeface="Calibri" panose="020F0502020204030204" pitchFamily="34" charset="0"/>
              </a:rPr>
              <a:t>uzman heyeti bilimsel görüşü (uzman heyeti ve OK arasında görüş farklılığı var ise OK’nın gerekçelendirmesi ile birlikte) (madde 54’e göre)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5" name="Picture 3" descr="C:\Users\user\Desktop\UDEM STİCKERR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058" y="272679"/>
            <a:ext cx="1158877" cy="97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atlama 2 1"/>
          <p:cNvSpPr/>
          <p:nvPr/>
        </p:nvSpPr>
        <p:spPr>
          <a:xfrm>
            <a:off x="6026587" y="3429000"/>
            <a:ext cx="5094515" cy="133026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Sertifikalar ve bildirimleri</a:t>
            </a:r>
          </a:p>
        </p:txBody>
      </p:sp>
    </p:spTree>
    <p:extLst>
      <p:ext uri="{BB962C8B-B14F-4D97-AF65-F5344CB8AC3E}">
        <p14:creationId xmlns:p14="http://schemas.microsoft.com/office/powerpoint/2010/main" val="1812643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1924334" y="343847"/>
            <a:ext cx="8297839" cy="6178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tr-TR" sz="3200" dirty="0">
                <a:solidFill>
                  <a:schemeClr val="accent2">
                    <a:lumMod val="75000"/>
                  </a:schemeClr>
                </a:solidFill>
                <a:latin typeface="+mn-lt"/>
                <a:cs typeface="Urdu Typesetting" pitchFamily="66" charset="-78"/>
              </a:rPr>
              <a:t>Bölüm 5 Kesim 2 Uygunluk değerlendirme</a:t>
            </a:r>
            <a:endParaRPr sz="3200" dirty="0">
              <a:solidFill>
                <a:schemeClr val="accent2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sp>
        <p:nvSpPr>
          <p:cNvPr id="13" name="object 3"/>
          <p:cNvSpPr txBox="1">
            <a:spLocks noGrp="1"/>
          </p:cNvSpPr>
          <p:nvPr>
            <p:ph idx="1"/>
          </p:nvPr>
        </p:nvSpPr>
        <p:spPr>
          <a:xfrm>
            <a:off x="979517" y="2003763"/>
            <a:ext cx="9928598" cy="445602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chemeClr val="tx1"/>
                </a:solidFill>
                <a:cs typeface="Calibri" panose="020F0502020204030204" pitchFamily="34" charset="0"/>
              </a:rPr>
              <a:t>Madde 55: Belirli sınıf III ve sınıf </a:t>
            </a:r>
            <a:r>
              <a:rPr lang="tr-TR" b="1" dirty="0" err="1">
                <a:solidFill>
                  <a:schemeClr val="tx1"/>
                </a:solidFill>
                <a:cs typeface="Calibri" panose="020F0502020204030204" pitchFamily="34" charset="0"/>
              </a:rPr>
              <a:t>IIb</a:t>
            </a:r>
            <a:r>
              <a:rPr lang="tr-TR" b="1" dirty="0">
                <a:solidFill>
                  <a:schemeClr val="tx1"/>
                </a:solidFill>
                <a:cs typeface="Calibri" panose="020F0502020204030204" pitchFamily="34" charset="0"/>
              </a:rPr>
              <a:t> cihazların uygunluk değerlendirmelerinin detaylandırılma mekanizması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  <a:cs typeface="Calibri" panose="020F0502020204030204" pitchFamily="34" charset="0"/>
              </a:rPr>
              <a:t>Yetkili otorite ve uygulanabilir olduğunda komisyon ilave prosedürler uygulayabilir ve gerekli olduğunda tedbirler alabilir. </a:t>
            </a:r>
          </a:p>
          <a:p>
            <a:pPr marL="0" indent="0">
              <a:buNone/>
            </a:pPr>
            <a:r>
              <a:rPr lang="tr-TR" dirty="0">
                <a:solidFill>
                  <a:schemeClr val="tx1"/>
                </a:solidFill>
                <a:cs typeface="Calibri" panose="020F0502020204030204" pitchFamily="34" charset="0"/>
              </a:rPr>
              <a:t>MDCG ve uygulanabilir hallerde komisyon makul endişelere dayanarak </a:t>
            </a:r>
            <a:r>
              <a:rPr lang="tr-TR" dirty="0">
                <a:solidFill>
                  <a:srgbClr val="FF0000"/>
                </a:solidFill>
                <a:cs typeface="Calibri" panose="020F0502020204030204" pitchFamily="34" charset="0"/>
              </a:rPr>
              <a:t>cihazların güvenlilik ve performansı</a:t>
            </a:r>
            <a:r>
              <a:rPr lang="tr-TR" dirty="0">
                <a:solidFill>
                  <a:schemeClr val="tx1"/>
                </a:solidFill>
                <a:cs typeface="Calibri" panose="020F0502020204030204" pitchFamily="34" charset="0"/>
              </a:rPr>
              <a:t>yla ilgili uzman heyetlerinden bilimsel görüş isteyebilir.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5" name="Picture 3" descr="C:\Users\user\Desktop\UDEM STİCKERR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058" y="272679"/>
            <a:ext cx="1158877" cy="97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atlama 2 1"/>
          <p:cNvSpPr/>
          <p:nvPr/>
        </p:nvSpPr>
        <p:spPr>
          <a:xfrm>
            <a:off x="1070898" y="4758612"/>
            <a:ext cx="5094515" cy="133026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Sertifikalar ve bildirimleri</a:t>
            </a:r>
          </a:p>
        </p:txBody>
      </p:sp>
    </p:spTree>
    <p:extLst>
      <p:ext uri="{BB962C8B-B14F-4D97-AF65-F5344CB8AC3E}">
        <p14:creationId xmlns:p14="http://schemas.microsoft.com/office/powerpoint/2010/main" val="385153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/>
          <p:cNvSpPr txBox="1">
            <a:spLocks noGrp="1"/>
          </p:cNvSpPr>
          <p:nvPr>
            <p:ph idx="1"/>
          </p:nvPr>
        </p:nvSpPr>
        <p:spPr>
          <a:xfrm>
            <a:off x="1565806" y="1655527"/>
            <a:ext cx="8854252" cy="47711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065" indent="0">
              <a:buNone/>
              <a:tabLst>
                <a:tab pos="376555" algn="l"/>
              </a:tabLst>
            </a:pPr>
            <a:endParaRPr lang="en-GB" sz="2800" spc="-15" dirty="0">
              <a:cs typeface="Trebuchet MS"/>
            </a:endParaRPr>
          </a:p>
          <a:p>
            <a:pPr marL="469265" indent="-457200">
              <a:tabLst>
                <a:tab pos="376555" algn="l"/>
              </a:tabLst>
            </a:pPr>
            <a:r>
              <a:rPr lang="tr-TR" sz="2800" spc="-15" dirty="0">
                <a:cs typeface="Trebuchet MS"/>
              </a:rPr>
              <a:t>Kesim</a:t>
            </a:r>
            <a:r>
              <a:rPr lang="en-GB" sz="2800" spc="-15" dirty="0">
                <a:cs typeface="Trebuchet MS"/>
              </a:rPr>
              <a:t> 1 </a:t>
            </a:r>
            <a:r>
              <a:rPr lang="tr-TR" sz="2800" spc="-15" dirty="0">
                <a:cs typeface="Trebuchet MS"/>
              </a:rPr>
              <a:t>Sınıflandırma</a:t>
            </a:r>
            <a:endParaRPr lang="en-GB" sz="2800" spc="-15" dirty="0">
              <a:cs typeface="Trebuchet MS"/>
            </a:endParaRPr>
          </a:p>
          <a:p>
            <a:pPr marL="869315" lvl="1" indent="-457200">
              <a:tabLst>
                <a:tab pos="376555" algn="l"/>
              </a:tabLst>
            </a:pPr>
            <a:r>
              <a:rPr lang="tr-TR" sz="2600" spc="-15" dirty="0">
                <a:cs typeface="Trebuchet MS"/>
              </a:rPr>
              <a:t>Madde </a:t>
            </a:r>
            <a:r>
              <a:rPr lang="en-GB" sz="2600" spc="-15" dirty="0">
                <a:cs typeface="Trebuchet MS"/>
              </a:rPr>
              <a:t>51 </a:t>
            </a:r>
            <a:r>
              <a:rPr lang="tr-TR" sz="2600" spc="-15" dirty="0">
                <a:cs typeface="Trebuchet MS"/>
              </a:rPr>
              <a:t>Cihazların sınıflandırılması</a:t>
            </a:r>
            <a:endParaRPr lang="en-GB" sz="2600" spc="-15" dirty="0">
              <a:cs typeface="Trebuchet MS"/>
            </a:endParaRPr>
          </a:p>
          <a:p>
            <a:pPr marL="469265" indent="-457200">
              <a:tabLst>
                <a:tab pos="376555" algn="l"/>
              </a:tabLst>
            </a:pPr>
            <a:r>
              <a:rPr lang="tr-TR" sz="2800" spc="-15" dirty="0">
                <a:cs typeface="Trebuchet MS"/>
              </a:rPr>
              <a:t>Kesim </a:t>
            </a:r>
            <a:r>
              <a:rPr lang="en-GB" sz="2800" spc="-15" dirty="0">
                <a:cs typeface="Trebuchet MS"/>
              </a:rPr>
              <a:t>2 </a:t>
            </a:r>
            <a:r>
              <a:rPr lang="tr-TR" sz="2800" spc="-15" dirty="0">
                <a:cs typeface="Trebuchet MS"/>
              </a:rPr>
              <a:t>Uygunluk Değerlendirme</a:t>
            </a:r>
            <a:endParaRPr lang="en-GB" sz="2800" spc="-15" dirty="0">
              <a:cs typeface="Trebuchet MS"/>
            </a:endParaRPr>
          </a:p>
          <a:p>
            <a:pPr marL="869315" lvl="1" indent="-457200">
              <a:tabLst>
                <a:tab pos="376555" algn="l"/>
              </a:tabLst>
            </a:pPr>
            <a:r>
              <a:rPr lang="tr-TR" sz="2600" spc="-15" dirty="0">
                <a:cs typeface="Trebuchet MS"/>
              </a:rPr>
              <a:t>Madde </a:t>
            </a:r>
            <a:r>
              <a:rPr lang="en-GB" sz="2600" spc="-15" dirty="0">
                <a:cs typeface="Trebuchet MS"/>
              </a:rPr>
              <a:t> 52 </a:t>
            </a:r>
            <a:r>
              <a:rPr lang="tr-TR" sz="2600" spc="-15" dirty="0">
                <a:cs typeface="Trebuchet MS"/>
              </a:rPr>
              <a:t>Uygunluk değerlendirme prosedürleri</a:t>
            </a:r>
            <a:endParaRPr lang="en-GB" sz="2600" spc="-15" dirty="0">
              <a:cs typeface="Trebuchet MS"/>
            </a:endParaRPr>
          </a:p>
          <a:p>
            <a:pPr marL="869315" lvl="1" indent="-457200">
              <a:tabLst>
                <a:tab pos="376555" algn="l"/>
              </a:tabLst>
            </a:pPr>
            <a:r>
              <a:rPr lang="tr-TR" sz="2600" spc="-15" dirty="0">
                <a:cs typeface="Trebuchet MS"/>
              </a:rPr>
              <a:t>Madde </a:t>
            </a:r>
            <a:r>
              <a:rPr lang="en-GB" sz="2600" spc="-15" dirty="0">
                <a:cs typeface="Trebuchet MS"/>
              </a:rPr>
              <a:t> 53 </a:t>
            </a:r>
            <a:r>
              <a:rPr lang="tr-TR" sz="2600" spc="-15" dirty="0">
                <a:cs typeface="Trebuchet MS"/>
              </a:rPr>
              <a:t>Uygunluk değerlendirme prosedürlerine onaylanmış kuruluşların dahil olması</a:t>
            </a:r>
            <a:endParaRPr lang="en-GB" sz="2600" spc="-15" dirty="0">
              <a:cs typeface="Trebuchet MS"/>
            </a:endParaRPr>
          </a:p>
          <a:p>
            <a:pPr marL="869315" lvl="1" indent="-457200">
              <a:tabLst>
                <a:tab pos="376555" algn="l"/>
              </a:tabLst>
            </a:pPr>
            <a:r>
              <a:rPr lang="tr-TR" sz="2600" spc="-15" dirty="0">
                <a:cs typeface="Trebuchet MS"/>
              </a:rPr>
              <a:t>Madde </a:t>
            </a:r>
            <a:r>
              <a:rPr lang="en-GB" sz="2600" spc="-15" dirty="0">
                <a:cs typeface="Trebuchet MS"/>
              </a:rPr>
              <a:t>54 </a:t>
            </a:r>
            <a:r>
              <a:rPr lang="tr-TR" sz="2600" spc="-15" dirty="0">
                <a:cs typeface="Trebuchet MS"/>
              </a:rPr>
              <a:t>Belirli sınıf III ve sınıf </a:t>
            </a:r>
            <a:r>
              <a:rPr lang="tr-TR" sz="2600" spc="-15" dirty="0" err="1">
                <a:cs typeface="Trebuchet MS"/>
              </a:rPr>
              <a:t>IIb</a:t>
            </a:r>
            <a:r>
              <a:rPr lang="tr-TR" sz="2600" spc="-15" dirty="0">
                <a:cs typeface="Trebuchet MS"/>
              </a:rPr>
              <a:t> cihazlar için klinik değerlendirme konsültasyon prosedürü</a:t>
            </a:r>
            <a:endParaRPr lang="en-GB" sz="2600" spc="-15" dirty="0">
              <a:cs typeface="Trebuchet MS"/>
            </a:endParaRPr>
          </a:p>
          <a:p>
            <a:pPr marL="12065" indent="0">
              <a:buNone/>
              <a:tabLst>
                <a:tab pos="376555" algn="l"/>
              </a:tabLst>
            </a:pPr>
            <a:endParaRPr lang="en-GB" sz="2800" spc="-15" dirty="0">
              <a:cs typeface="Trebuchet MS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1924334" y="743237"/>
            <a:ext cx="8297839" cy="6178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tr-TR" sz="4000" dirty="0">
                <a:solidFill>
                  <a:schemeClr val="accent2">
                    <a:lumMod val="75000"/>
                  </a:schemeClr>
                </a:solidFill>
                <a:latin typeface="+mn-lt"/>
                <a:cs typeface="Urdu Typesetting" pitchFamily="66" charset="-78"/>
              </a:rPr>
              <a:t>Kapsam</a:t>
            </a:r>
            <a:endParaRPr sz="4000" dirty="0">
              <a:solidFill>
                <a:schemeClr val="accent2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pic>
        <p:nvPicPr>
          <p:cNvPr id="5" name="Picture 3" descr="C:\Users\user\Desktop\UDEM STİCKERR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058" y="272679"/>
            <a:ext cx="1158877" cy="97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Yıldız: 5 Nokta 1">
            <a:extLst>
              <a:ext uri="{FF2B5EF4-FFF2-40B4-BE49-F238E27FC236}">
                <a16:creationId xmlns:a16="http://schemas.microsoft.com/office/drawing/2014/main" id="{CE01C671-534C-C768-9348-581CAA62049C}"/>
              </a:ext>
            </a:extLst>
          </p:cNvPr>
          <p:cNvSpPr/>
          <p:nvPr/>
        </p:nvSpPr>
        <p:spPr>
          <a:xfrm>
            <a:off x="7624504" y="1655527"/>
            <a:ext cx="1932317" cy="1587261"/>
          </a:xfrm>
          <a:prstGeom prst="star5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000" b="0" i="0" u="sng" strike="noStrike" baseline="0" dirty="0">
                <a:solidFill>
                  <a:schemeClr val="accent2">
                    <a:lumMod val="75000"/>
                  </a:schemeClr>
                </a:solidFill>
              </a:rPr>
              <a:t>Ek VIII </a:t>
            </a:r>
            <a:endParaRPr lang="tr-TR" sz="2000" u="sng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528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1924334" y="743237"/>
            <a:ext cx="8297839" cy="6178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tr-TR" sz="4000" dirty="0">
                <a:solidFill>
                  <a:schemeClr val="accent2">
                    <a:lumMod val="75000"/>
                  </a:schemeClr>
                </a:solidFill>
                <a:latin typeface="+mn-lt"/>
                <a:cs typeface="Urdu Typesetting" pitchFamily="66" charset="-78"/>
              </a:rPr>
              <a:t>Kapsam</a:t>
            </a:r>
            <a:endParaRPr sz="4000" dirty="0">
              <a:solidFill>
                <a:schemeClr val="accent2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sp>
        <p:nvSpPr>
          <p:cNvPr id="13" name="object 3"/>
          <p:cNvSpPr txBox="1">
            <a:spLocks noGrp="1"/>
          </p:cNvSpPr>
          <p:nvPr>
            <p:ph idx="1"/>
          </p:nvPr>
        </p:nvSpPr>
        <p:spPr>
          <a:xfrm>
            <a:off x="1565806" y="1472540"/>
            <a:ext cx="9798880" cy="495408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69265" indent="-457200">
              <a:tabLst>
                <a:tab pos="376555" algn="l"/>
              </a:tabLst>
            </a:pPr>
            <a:endParaRPr lang="tr-TR" sz="2800" spc="-15" dirty="0">
              <a:cs typeface="Trebuchet MS"/>
            </a:endParaRPr>
          </a:p>
          <a:p>
            <a:pPr marL="469265" indent="-457200">
              <a:tabLst>
                <a:tab pos="376555" algn="l"/>
              </a:tabLst>
            </a:pPr>
            <a:r>
              <a:rPr lang="tr-TR" sz="2800" spc="-15" dirty="0">
                <a:cs typeface="Trebuchet MS"/>
              </a:rPr>
              <a:t>Kesim 2 Uygunluk Değerlendirme</a:t>
            </a:r>
            <a:endParaRPr lang="en-GB" sz="2800" spc="-15" dirty="0">
              <a:cs typeface="Trebuchet MS"/>
            </a:endParaRPr>
          </a:p>
          <a:p>
            <a:pPr marL="869315" lvl="1" indent="-457200">
              <a:tabLst>
                <a:tab pos="376555" algn="l"/>
              </a:tabLst>
            </a:pPr>
            <a:r>
              <a:rPr lang="tr-TR" sz="2600" spc="-15" dirty="0">
                <a:cs typeface="Trebuchet MS"/>
              </a:rPr>
              <a:t>Madde</a:t>
            </a:r>
            <a:r>
              <a:rPr lang="en-GB" sz="2600" spc="-15" dirty="0">
                <a:cs typeface="Trebuchet MS"/>
              </a:rPr>
              <a:t> 55 </a:t>
            </a:r>
            <a:r>
              <a:rPr lang="tr-TR" sz="2600" spc="-15" dirty="0">
                <a:cs typeface="Trebuchet MS"/>
              </a:rPr>
              <a:t>Belirli sınıf III ve sınıf </a:t>
            </a:r>
            <a:r>
              <a:rPr lang="tr-TR" sz="2600" spc="-15" dirty="0" err="1">
                <a:cs typeface="Trebuchet MS"/>
              </a:rPr>
              <a:t>IIb</a:t>
            </a:r>
            <a:r>
              <a:rPr lang="tr-TR" sz="2600" spc="-15" dirty="0">
                <a:cs typeface="Trebuchet MS"/>
              </a:rPr>
              <a:t> cihazların uygunluk değerlendirmelerinin detaylandırılma mekanizması</a:t>
            </a:r>
            <a:endParaRPr lang="en-GB" sz="2600" spc="-15" dirty="0">
              <a:cs typeface="Trebuchet MS"/>
            </a:endParaRPr>
          </a:p>
          <a:p>
            <a:pPr marL="869315" lvl="1" indent="-457200">
              <a:tabLst>
                <a:tab pos="376555" algn="l"/>
              </a:tabLst>
            </a:pPr>
            <a:r>
              <a:rPr lang="tr-TR" sz="2600" spc="-15" dirty="0">
                <a:cs typeface="Trebuchet MS"/>
              </a:rPr>
              <a:t>Madde </a:t>
            </a:r>
            <a:r>
              <a:rPr lang="en-GB" sz="2600" spc="-15" dirty="0">
                <a:cs typeface="Trebuchet MS"/>
              </a:rPr>
              <a:t> 56 </a:t>
            </a:r>
            <a:r>
              <a:rPr lang="tr-TR" sz="2600" spc="-15" dirty="0">
                <a:cs typeface="Trebuchet MS"/>
              </a:rPr>
              <a:t>Uygunluk sertifikaları</a:t>
            </a:r>
            <a:endParaRPr lang="en-GB" sz="2600" spc="-15" dirty="0">
              <a:cs typeface="Trebuchet MS"/>
            </a:endParaRPr>
          </a:p>
          <a:p>
            <a:pPr marL="869315" lvl="1" indent="-457200">
              <a:tabLst>
                <a:tab pos="376555" algn="l"/>
              </a:tabLst>
            </a:pPr>
            <a:r>
              <a:rPr lang="tr-TR" sz="2600" spc="-15" dirty="0">
                <a:cs typeface="Trebuchet MS"/>
              </a:rPr>
              <a:t>Madde </a:t>
            </a:r>
            <a:r>
              <a:rPr lang="en-GB" sz="2600" spc="-15" dirty="0">
                <a:cs typeface="Trebuchet MS"/>
              </a:rPr>
              <a:t> 57 </a:t>
            </a:r>
            <a:r>
              <a:rPr lang="tr-TR" sz="2600" spc="-15" dirty="0">
                <a:cs typeface="Trebuchet MS"/>
              </a:rPr>
              <a:t>Onaylanmış kuruluşlara ve uygunluk sertifikalarına ilişkin elektronik sistem</a:t>
            </a:r>
            <a:endParaRPr lang="en-GB" sz="2600" spc="-15" dirty="0">
              <a:cs typeface="Trebuchet MS"/>
            </a:endParaRPr>
          </a:p>
          <a:p>
            <a:pPr marL="869315" lvl="1" indent="-457200">
              <a:tabLst>
                <a:tab pos="376555" algn="l"/>
              </a:tabLst>
            </a:pPr>
            <a:r>
              <a:rPr lang="tr-TR" sz="2600" spc="-15" dirty="0">
                <a:cs typeface="Trebuchet MS"/>
              </a:rPr>
              <a:t>Madde </a:t>
            </a:r>
            <a:r>
              <a:rPr lang="en-GB" sz="2600" spc="-15" dirty="0">
                <a:cs typeface="Trebuchet MS"/>
              </a:rPr>
              <a:t> 58 </a:t>
            </a:r>
            <a:r>
              <a:rPr lang="tr-TR" sz="2600" spc="-15" dirty="0">
                <a:cs typeface="Trebuchet MS"/>
              </a:rPr>
              <a:t>OK‘nın gönüllü değişimi</a:t>
            </a:r>
            <a:endParaRPr lang="en-GB" sz="2600" spc="-15" dirty="0">
              <a:cs typeface="Trebuchet MS"/>
            </a:endParaRPr>
          </a:p>
          <a:p>
            <a:pPr marL="869315" lvl="1" indent="-457200">
              <a:tabLst>
                <a:tab pos="376555" algn="l"/>
              </a:tabLst>
            </a:pPr>
            <a:r>
              <a:rPr lang="tr-TR" sz="2600" spc="-15" dirty="0">
                <a:cs typeface="Trebuchet MS"/>
              </a:rPr>
              <a:t>Madde</a:t>
            </a:r>
            <a:r>
              <a:rPr lang="en-GB" sz="2600" spc="-15" dirty="0">
                <a:cs typeface="Trebuchet MS"/>
              </a:rPr>
              <a:t> 59 </a:t>
            </a:r>
            <a:r>
              <a:rPr lang="tr-TR" sz="2600" spc="-15" dirty="0">
                <a:cs typeface="Trebuchet MS"/>
              </a:rPr>
              <a:t>Uygunluk Değerlendirme Prosedürlerinden Sapma</a:t>
            </a:r>
            <a:endParaRPr lang="en-GB" sz="2600" spc="-15" dirty="0">
              <a:cs typeface="Trebuchet MS"/>
            </a:endParaRPr>
          </a:p>
          <a:p>
            <a:pPr marL="869315" lvl="1" indent="-457200">
              <a:tabLst>
                <a:tab pos="376555" algn="l"/>
              </a:tabLst>
            </a:pPr>
            <a:r>
              <a:rPr lang="tr-TR" sz="2600" spc="-15" dirty="0">
                <a:cs typeface="Trebuchet MS"/>
              </a:rPr>
              <a:t>Madde</a:t>
            </a:r>
            <a:r>
              <a:rPr lang="en-GB" sz="2600" spc="-15" dirty="0">
                <a:cs typeface="Trebuchet MS"/>
              </a:rPr>
              <a:t> 60 </a:t>
            </a:r>
            <a:r>
              <a:rPr lang="tr-TR" sz="2600" spc="-15" dirty="0">
                <a:cs typeface="Trebuchet MS"/>
              </a:rPr>
              <a:t>Serbest satış sertifikası</a:t>
            </a:r>
            <a:endParaRPr lang="en-GB" sz="2600" spc="-15" dirty="0">
              <a:cs typeface="Trebuchet MS"/>
            </a:endParaRPr>
          </a:p>
          <a:p>
            <a:pPr marL="12065" indent="0">
              <a:buNone/>
              <a:tabLst>
                <a:tab pos="376555" algn="l"/>
              </a:tabLst>
            </a:pPr>
            <a:endParaRPr lang="en-GB" sz="2800" spc="-15" dirty="0">
              <a:cs typeface="Trebuchet MS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3" descr="C:\Users\user\Desktop\UDEM STİCKERR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058" y="272679"/>
            <a:ext cx="1158877" cy="97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3236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1399592" y="844591"/>
            <a:ext cx="8822581" cy="6178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tr-TR" u="sng" dirty="0">
                <a:solidFill>
                  <a:schemeClr val="accent2">
                    <a:lumMod val="75000"/>
                  </a:schemeClr>
                </a:solidFill>
                <a:latin typeface="+mn-lt"/>
                <a:cs typeface="Urdu Typesetting" pitchFamily="66" charset="-78"/>
              </a:rPr>
              <a:t>Bölüm 5 Kesim  Sınıflandırma</a:t>
            </a:r>
            <a:endParaRPr u="sng" dirty="0">
              <a:solidFill>
                <a:schemeClr val="accent2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sp>
        <p:nvSpPr>
          <p:cNvPr id="13" name="object 3"/>
          <p:cNvSpPr txBox="1">
            <a:spLocks noGrp="1"/>
          </p:cNvSpPr>
          <p:nvPr>
            <p:ph idx="1"/>
          </p:nvPr>
        </p:nvSpPr>
        <p:spPr>
          <a:xfrm>
            <a:off x="1251610" y="1699602"/>
            <a:ext cx="9688780" cy="47711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065" indent="0">
              <a:buNone/>
              <a:tabLst>
                <a:tab pos="376555" algn="l"/>
              </a:tabLst>
            </a:pPr>
            <a:endParaRPr lang="tr-TR" sz="2800" b="1" u="sng" spc="-15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marL="12065" indent="0">
              <a:buNone/>
              <a:tabLst>
                <a:tab pos="376555" algn="l"/>
              </a:tabLst>
            </a:pPr>
            <a:r>
              <a:rPr lang="tr-TR" sz="2800" b="1" u="sng" spc="-15" dirty="0">
                <a:solidFill>
                  <a:schemeClr val="tx1"/>
                </a:solidFill>
                <a:cs typeface="Calibri" panose="020F0502020204030204" pitchFamily="34" charset="0"/>
              </a:rPr>
              <a:t>Madde 51 Cihazın Sınıflandırılması,</a:t>
            </a:r>
            <a:endParaRPr lang="en-GB" sz="2800" b="1" u="sng" spc="-15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marL="12065" indent="0">
              <a:lnSpc>
                <a:spcPct val="100000"/>
              </a:lnSpc>
              <a:buNone/>
              <a:tabLst>
                <a:tab pos="376555" algn="l"/>
              </a:tabLst>
            </a:pPr>
            <a:r>
              <a:rPr lang="tr-TR" sz="2800" u="sng" spc="-15" dirty="0">
                <a:solidFill>
                  <a:schemeClr val="tx1"/>
                </a:solidFill>
                <a:cs typeface="Calibri" panose="020F0502020204030204" pitchFamily="34" charset="0"/>
              </a:rPr>
              <a:t>Riskine göre Sınıf I, </a:t>
            </a:r>
            <a:r>
              <a:rPr lang="tr-TR" sz="2800" u="sng" spc="-15" dirty="0" err="1">
                <a:solidFill>
                  <a:schemeClr val="tx1"/>
                </a:solidFill>
                <a:cs typeface="Calibri" panose="020F0502020204030204" pitchFamily="34" charset="0"/>
              </a:rPr>
              <a:t>Iıa</a:t>
            </a:r>
            <a:r>
              <a:rPr lang="tr-TR" sz="2800" u="sng" spc="-15" dirty="0">
                <a:solidFill>
                  <a:schemeClr val="tx1"/>
                </a:solidFill>
                <a:cs typeface="Calibri" panose="020F0502020204030204" pitchFamily="34" charset="0"/>
              </a:rPr>
              <a:t>, </a:t>
            </a:r>
            <a:r>
              <a:rPr lang="tr-TR" sz="2800" u="sng" spc="-15" dirty="0" err="1">
                <a:solidFill>
                  <a:schemeClr val="tx1"/>
                </a:solidFill>
                <a:cs typeface="Calibri" panose="020F0502020204030204" pitchFamily="34" charset="0"/>
              </a:rPr>
              <a:t>Iıb</a:t>
            </a:r>
            <a:r>
              <a:rPr lang="tr-TR" sz="2800" u="sng" spc="-15" dirty="0">
                <a:solidFill>
                  <a:schemeClr val="tx1"/>
                </a:solidFill>
                <a:cs typeface="Calibri" panose="020F0502020204030204" pitchFamily="34" charset="0"/>
              </a:rPr>
              <a:t> ve </a:t>
            </a:r>
            <a:r>
              <a:rPr lang="tr-TR" sz="2800" u="sng" spc="-15" dirty="0" err="1">
                <a:solidFill>
                  <a:schemeClr val="tx1"/>
                </a:solidFill>
                <a:cs typeface="Calibri" panose="020F0502020204030204" pitchFamily="34" charset="0"/>
              </a:rPr>
              <a:t>III’tür</a:t>
            </a:r>
            <a:r>
              <a:rPr lang="tr-TR" sz="2800" u="sng" spc="-15" dirty="0">
                <a:solidFill>
                  <a:schemeClr val="tx1"/>
                </a:solidFill>
                <a:cs typeface="Calibri" panose="020F0502020204030204" pitchFamily="34" charset="0"/>
              </a:rPr>
              <a:t>.</a:t>
            </a:r>
          </a:p>
          <a:p>
            <a:pPr marL="12065" indent="0">
              <a:lnSpc>
                <a:spcPct val="100000"/>
              </a:lnSpc>
              <a:buNone/>
              <a:tabLst>
                <a:tab pos="376555" algn="l"/>
              </a:tabLst>
            </a:pPr>
            <a:r>
              <a:rPr lang="tr-TR" sz="2800" u="sng" spc="-15" dirty="0">
                <a:solidFill>
                  <a:schemeClr val="tx1"/>
                </a:solidFill>
                <a:cs typeface="Calibri" panose="020F0502020204030204" pitchFamily="34" charset="0"/>
              </a:rPr>
              <a:t>Sınıflandırma, Ek VIII uyarınca yürütülür.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3" descr="C:\Users\user\Desktop\UDEM STİCKERR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058" y="272679"/>
            <a:ext cx="1158877" cy="97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Yıldız: 5 Nokta 1">
            <a:extLst>
              <a:ext uri="{FF2B5EF4-FFF2-40B4-BE49-F238E27FC236}">
                <a16:creationId xmlns:a16="http://schemas.microsoft.com/office/drawing/2014/main" id="{9ECB404D-8DBD-C141-7F3E-42E306BE5444}"/>
              </a:ext>
            </a:extLst>
          </p:cNvPr>
          <p:cNvSpPr/>
          <p:nvPr/>
        </p:nvSpPr>
        <p:spPr>
          <a:xfrm>
            <a:off x="8037033" y="1748609"/>
            <a:ext cx="1932317" cy="1587261"/>
          </a:xfrm>
          <a:prstGeom prst="star5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000" b="0" i="0" u="sng" strike="noStrike" baseline="0" dirty="0">
                <a:solidFill>
                  <a:schemeClr val="accent2">
                    <a:lumMod val="75000"/>
                  </a:schemeClr>
                </a:solidFill>
              </a:rPr>
              <a:t>Ek VIII </a:t>
            </a:r>
            <a:endParaRPr lang="tr-TR" sz="2000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Ok: Çentikli Sağ 8">
            <a:extLst>
              <a:ext uri="{FF2B5EF4-FFF2-40B4-BE49-F238E27FC236}">
                <a16:creationId xmlns:a16="http://schemas.microsoft.com/office/drawing/2014/main" id="{9269B1BD-CE47-6B43-E489-09D29C7F05A5}"/>
              </a:ext>
            </a:extLst>
          </p:cNvPr>
          <p:cNvSpPr/>
          <p:nvPr/>
        </p:nvSpPr>
        <p:spPr>
          <a:xfrm>
            <a:off x="2797532" y="3851136"/>
            <a:ext cx="6551441" cy="2166246"/>
          </a:xfrm>
          <a:prstGeom prst="notched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u="sng" spc="-15" dirty="0">
                <a:solidFill>
                  <a:schemeClr val="accent2">
                    <a:lumMod val="75000"/>
                  </a:schemeClr>
                </a:solidFill>
                <a:cs typeface="Calibri" panose="020F0502020204030204" pitchFamily="34" charset="0"/>
              </a:rPr>
              <a:t>Guidance on classification of medical devices</a:t>
            </a:r>
          </a:p>
        </p:txBody>
      </p:sp>
      <p:sp>
        <p:nvSpPr>
          <p:cNvPr id="10" name="Ok: Beşgen 9">
            <a:extLst>
              <a:ext uri="{FF2B5EF4-FFF2-40B4-BE49-F238E27FC236}">
                <a16:creationId xmlns:a16="http://schemas.microsoft.com/office/drawing/2014/main" id="{C64E51A5-8116-4CDB-CFA7-65BDF09E0C43}"/>
              </a:ext>
            </a:extLst>
          </p:cNvPr>
          <p:cNvSpPr/>
          <p:nvPr/>
        </p:nvSpPr>
        <p:spPr>
          <a:xfrm>
            <a:off x="1547423" y="4389058"/>
            <a:ext cx="1613757" cy="1090401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u="sng" dirty="0">
                <a:solidFill>
                  <a:schemeClr val="bg1"/>
                </a:solidFill>
              </a:rPr>
              <a:t>MDCG 2021-24</a:t>
            </a:r>
          </a:p>
        </p:txBody>
      </p:sp>
    </p:spTree>
    <p:extLst>
      <p:ext uri="{BB962C8B-B14F-4D97-AF65-F5344CB8AC3E}">
        <p14:creationId xmlns:p14="http://schemas.microsoft.com/office/powerpoint/2010/main" val="2392763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1077877" y="202830"/>
            <a:ext cx="8822581" cy="152523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tr-TR" dirty="0">
                <a:solidFill>
                  <a:schemeClr val="accent2">
                    <a:lumMod val="75000"/>
                  </a:schemeClr>
                </a:solidFill>
                <a:latin typeface="+mn-lt"/>
                <a:cs typeface="Urdu Typesetting" pitchFamily="66" charset="-78"/>
              </a:rPr>
              <a:t>Bölüm 5 Kesim 2 Uygunluk Değerlendirme</a:t>
            </a:r>
            <a:endParaRPr dirty="0">
              <a:solidFill>
                <a:schemeClr val="accent2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sp>
        <p:nvSpPr>
          <p:cNvPr id="13" name="object 3"/>
          <p:cNvSpPr txBox="1">
            <a:spLocks noGrp="1"/>
          </p:cNvSpPr>
          <p:nvPr>
            <p:ph idx="1"/>
          </p:nvPr>
        </p:nvSpPr>
        <p:spPr>
          <a:xfrm>
            <a:off x="1251610" y="2413043"/>
            <a:ext cx="9688780" cy="203191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065" indent="0">
              <a:buNone/>
              <a:tabLst>
                <a:tab pos="376555" algn="l"/>
              </a:tabLst>
            </a:pPr>
            <a:r>
              <a:rPr lang="tr-TR" sz="2800" b="1" spc="-15" dirty="0">
                <a:solidFill>
                  <a:schemeClr val="tx1"/>
                </a:solidFill>
                <a:cs typeface="Calibri" panose="020F0502020204030204" pitchFamily="34" charset="0"/>
              </a:rPr>
              <a:t>Madde 52 Uygunluk Değerlendirme Prosedürleri,</a:t>
            </a:r>
            <a:endParaRPr lang="en-GB" sz="2800" b="1" spc="-15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marL="12065" indent="0">
              <a:lnSpc>
                <a:spcPct val="100000"/>
              </a:lnSpc>
              <a:buNone/>
              <a:tabLst>
                <a:tab pos="376555" algn="l"/>
              </a:tabLst>
            </a:pPr>
            <a:r>
              <a:rPr lang="tr-TR" sz="2800" spc="-15" dirty="0">
                <a:solidFill>
                  <a:schemeClr val="tx1"/>
                </a:solidFill>
                <a:cs typeface="Calibri" panose="020F0502020204030204" pitchFamily="34" charset="0"/>
              </a:rPr>
              <a:t>İmalatçılar, </a:t>
            </a:r>
            <a:r>
              <a:rPr lang="tr-TR" sz="2800" spc="-15" dirty="0">
                <a:solidFill>
                  <a:srgbClr val="FF0000"/>
                </a:solidFill>
                <a:cs typeface="Calibri" panose="020F0502020204030204" pitchFamily="34" charset="0"/>
              </a:rPr>
              <a:t>bir cihazı piyasaya arz etmeden önce, IX ila XI. Eklerde belirtilen ilgili uygunluk değerlendirme prosedürleri </a:t>
            </a:r>
            <a:r>
              <a:rPr lang="tr-TR" sz="2800" spc="-15" dirty="0">
                <a:solidFill>
                  <a:schemeClr val="tx1"/>
                </a:solidFill>
                <a:cs typeface="Calibri" panose="020F0502020204030204" pitchFamily="34" charset="0"/>
              </a:rPr>
              <a:t>uyarınca bu cihazın uygunluğunun değerlendirmesini üstlenir.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3" descr="C:\Users\user\Desktop\UDEM STİCKERR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058" y="272679"/>
            <a:ext cx="1158877" cy="97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133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Belirtme Çizgisi 2"/>
          <p:cNvSpPr/>
          <p:nvPr/>
        </p:nvSpPr>
        <p:spPr>
          <a:xfrm>
            <a:off x="6540190" y="1707971"/>
            <a:ext cx="5383528" cy="2571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dirty="0">
                <a:solidFill>
                  <a:schemeClr val="tx1"/>
                </a:solidFill>
              </a:rPr>
              <a:t>Hariç tutulanlar; </a:t>
            </a:r>
            <a:r>
              <a:rPr lang="tr-TR" dirty="0" err="1">
                <a:solidFill>
                  <a:srgbClr val="000000"/>
                </a:solidFill>
              </a:rPr>
              <a:t>süturlar</a:t>
            </a:r>
            <a:r>
              <a:rPr lang="tr-TR" dirty="0">
                <a:solidFill>
                  <a:srgbClr val="000000"/>
                </a:solidFill>
              </a:rPr>
              <a:t> (cerrahi iplikler), zımba telleri, </a:t>
            </a:r>
            <a:r>
              <a:rPr lang="tr-TR" dirty="0" err="1">
                <a:solidFill>
                  <a:srgbClr val="000000"/>
                </a:solidFill>
              </a:rPr>
              <a:t>dental</a:t>
            </a:r>
            <a:r>
              <a:rPr lang="tr-TR" dirty="0">
                <a:solidFill>
                  <a:srgbClr val="000000"/>
                </a:solidFill>
              </a:rPr>
              <a:t> dolgular, </a:t>
            </a:r>
            <a:r>
              <a:rPr lang="tr-TR" dirty="0" err="1">
                <a:solidFill>
                  <a:srgbClr val="000000"/>
                </a:solidFill>
              </a:rPr>
              <a:t>dental</a:t>
            </a:r>
            <a:r>
              <a:rPr lang="tr-TR" dirty="0">
                <a:solidFill>
                  <a:srgbClr val="000000"/>
                </a:solidFill>
              </a:rPr>
              <a:t> braketler, diş kronları, vidalar, kamalar, plakalar, teller, </a:t>
            </a:r>
            <a:r>
              <a:rPr lang="tr-TR" dirty="0" err="1">
                <a:solidFill>
                  <a:srgbClr val="000000"/>
                </a:solidFill>
              </a:rPr>
              <a:t>pinler</a:t>
            </a:r>
            <a:r>
              <a:rPr lang="tr-TR" dirty="0">
                <a:solidFill>
                  <a:srgbClr val="000000"/>
                </a:solidFill>
              </a:rPr>
              <a:t>, klipsler ve </a:t>
            </a:r>
            <a:r>
              <a:rPr lang="tr-TR" dirty="0" err="1">
                <a:solidFill>
                  <a:srgbClr val="000000"/>
                </a:solidFill>
              </a:rPr>
              <a:t>konnektörler</a:t>
            </a:r>
            <a:r>
              <a:rPr lang="tr-TR" dirty="0">
                <a:solidFill>
                  <a:srgbClr val="000000"/>
                </a:solidFill>
              </a:rPr>
              <a:t>. Bu liste komisyon tarafından genişletilebilir.	</a:t>
            </a:r>
          </a:p>
          <a:p>
            <a:pPr algn="ctr"/>
            <a:endParaRPr lang="tr-TR" dirty="0"/>
          </a:p>
        </p:txBody>
      </p:sp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1924334" y="343847"/>
            <a:ext cx="8297839" cy="6178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tr-TR" sz="3200" dirty="0">
                <a:solidFill>
                  <a:schemeClr val="accent2">
                    <a:lumMod val="75000"/>
                  </a:schemeClr>
                </a:solidFill>
                <a:latin typeface="+mn-lt"/>
                <a:cs typeface="Urdu Typesetting" pitchFamily="66" charset="-78"/>
              </a:rPr>
              <a:t>Bölüm 5 Kesim 2 Uygunluk değerlendirme</a:t>
            </a:r>
            <a:endParaRPr sz="3200" dirty="0">
              <a:solidFill>
                <a:schemeClr val="accent2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sp>
        <p:nvSpPr>
          <p:cNvPr id="13" name="object 3"/>
          <p:cNvSpPr txBox="1">
            <a:spLocks noGrp="1"/>
          </p:cNvSpPr>
          <p:nvPr>
            <p:ph idx="1"/>
          </p:nvPr>
        </p:nvSpPr>
        <p:spPr>
          <a:xfrm>
            <a:off x="871998" y="1418464"/>
            <a:ext cx="10199186" cy="54282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065" indent="0">
              <a:lnSpc>
                <a:spcPct val="50000"/>
              </a:lnSpc>
              <a:buNone/>
              <a:tabLst>
                <a:tab pos="376555" algn="l"/>
              </a:tabLst>
            </a:pPr>
            <a:r>
              <a:rPr lang="tr-TR" sz="2800" b="1" spc="-15" dirty="0">
                <a:solidFill>
                  <a:schemeClr val="tx1"/>
                </a:solidFill>
                <a:cs typeface="Trebuchet MS"/>
              </a:rPr>
              <a:t>Madde 52 Uygunluk Değerlendirme Prosedürleri,</a:t>
            </a:r>
            <a:endParaRPr lang="en-GB" sz="2800" spc="-15" dirty="0">
              <a:cs typeface="Trebuchet MS"/>
            </a:endParaRPr>
          </a:p>
          <a:p>
            <a:pPr marL="228600" lvl="0" indent="-228600" defTabSz="914400">
              <a:lnSpc>
                <a:spcPct val="50000"/>
              </a:lnSpc>
              <a:buClrTx/>
              <a:buFont typeface="Arial" panose="020B0604020202020204" pitchFamily="34" charset="0"/>
              <a:buChar char="•"/>
            </a:pPr>
            <a:r>
              <a:rPr lang="tr-TR" sz="1600" b="1" dirty="0">
                <a:solidFill>
                  <a:schemeClr val="tx1"/>
                </a:solidFill>
              </a:rPr>
              <a:t>Sınıf III</a:t>
            </a:r>
          </a:p>
          <a:p>
            <a:pPr marL="685800" lvl="1" indent="-228600" defTabSz="914400">
              <a:lnSpc>
                <a:spcPct val="5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</a:rPr>
              <a:t>Ek IX</a:t>
            </a:r>
          </a:p>
          <a:p>
            <a:pPr marL="685800" lvl="1" indent="-228600" defTabSz="914400">
              <a:lnSpc>
                <a:spcPct val="5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</a:rPr>
              <a:t>Ek X + XI</a:t>
            </a:r>
          </a:p>
          <a:p>
            <a:pPr marL="228600" lvl="0" indent="-228600" defTabSz="914400">
              <a:lnSpc>
                <a:spcPct val="50000"/>
              </a:lnSpc>
              <a:buClrTx/>
              <a:buFont typeface="Arial" panose="020B0604020202020204" pitchFamily="34" charset="0"/>
              <a:buChar char="•"/>
            </a:pPr>
            <a:r>
              <a:rPr lang="tr-TR" sz="1600" b="1" dirty="0">
                <a:solidFill>
                  <a:schemeClr val="tx1"/>
                </a:solidFill>
              </a:rPr>
              <a:t>Sınıf </a:t>
            </a:r>
            <a:r>
              <a:rPr lang="tr-TR" sz="1600" b="1" dirty="0" err="1">
                <a:solidFill>
                  <a:schemeClr val="tx1"/>
                </a:solidFill>
              </a:rPr>
              <a:t>IIb</a:t>
            </a:r>
            <a:endParaRPr lang="tr-TR" sz="1600" b="1" dirty="0">
              <a:solidFill>
                <a:schemeClr val="tx1"/>
              </a:solidFill>
            </a:endParaRPr>
          </a:p>
          <a:p>
            <a:pPr marL="685800" lvl="1" indent="-228600" defTabSz="914400">
              <a:lnSpc>
                <a:spcPct val="5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</a:rPr>
              <a:t>Ek IX Bölüm I + III + Md 4(Bölüm  II teknik dokümantasyon)</a:t>
            </a:r>
          </a:p>
          <a:p>
            <a:pPr lvl="2" defTabSz="914400">
              <a:lnSpc>
                <a:spcPct val="5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</a:pPr>
            <a:r>
              <a:rPr lang="tr-TR" sz="1600" dirty="0">
                <a:solidFill>
                  <a:schemeClr val="tx1"/>
                </a:solidFill>
              </a:rPr>
              <a:t>İmplante edilebilir ise her cihaz için</a:t>
            </a:r>
          </a:p>
          <a:p>
            <a:pPr lvl="2" defTabSz="914400">
              <a:lnSpc>
                <a:spcPct val="5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</a:pPr>
            <a:r>
              <a:rPr lang="tr-TR" sz="1600" dirty="0">
                <a:solidFill>
                  <a:schemeClr val="tx1"/>
                </a:solidFill>
              </a:rPr>
              <a:t>İmplante edilemeyen ise her jenerik gruptan en az bir cihaz</a:t>
            </a:r>
          </a:p>
          <a:p>
            <a:pPr marL="685800" lvl="1" indent="-228600" defTabSz="914400">
              <a:lnSpc>
                <a:spcPct val="5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</a:rPr>
              <a:t>Ek X + XI </a:t>
            </a:r>
          </a:p>
          <a:p>
            <a:pPr marL="228600" lvl="0" indent="-228600" defTabSz="914400">
              <a:lnSpc>
                <a:spcPct val="50000"/>
              </a:lnSpc>
              <a:buClrTx/>
              <a:buFont typeface="Arial" panose="020B0604020202020204" pitchFamily="34" charset="0"/>
              <a:buChar char="•"/>
            </a:pPr>
            <a:r>
              <a:rPr lang="tr-TR" sz="1600" b="1" dirty="0">
                <a:solidFill>
                  <a:schemeClr val="tx1"/>
                </a:solidFill>
              </a:rPr>
              <a:t>Sınıf </a:t>
            </a:r>
            <a:r>
              <a:rPr lang="tr-TR" sz="1600" b="1" dirty="0" err="1">
                <a:solidFill>
                  <a:schemeClr val="tx1"/>
                </a:solidFill>
              </a:rPr>
              <a:t>IIa</a:t>
            </a:r>
            <a:endParaRPr lang="tr-TR" sz="1600" b="1" dirty="0">
              <a:solidFill>
                <a:schemeClr val="tx1"/>
              </a:solidFill>
            </a:endParaRPr>
          </a:p>
          <a:p>
            <a:pPr marL="685800" lvl="1" indent="-228600" defTabSz="914400">
              <a:lnSpc>
                <a:spcPct val="5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</a:rPr>
              <a:t>Ek IX Bölüm I + III + Md 4(Bölüm II teknik dokümantasyon)</a:t>
            </a:r>
          </a:p>
          <a:p>
            <a:pPr lvl="2" defTabSz="914400">
              <a:lnSpc>
                <a:spcPct val="5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</a:pPr>
            <a:r>
              <a:rPr lang="tr-TR" sz="1600" dirty="0">
                <a:solidFill>
                  <a:schemeClr val="tx1"/>
                </a:solidFill>
              </a:rPr>
              <a:t>her kategoriden en az bir cihaz (OK gerekçe)</a:t>
            </a:r>
          </a:p>
          <a:p>
            <a:pPr marL="685800" lvl="1" indent="-228600" defTabSz="914400">
              <a:lnSpc>
                <a:spcPct val="5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</a:rPr>
              <a:t>Ek XI Md 10 / 18 + MDR Ek II + III</a:t>
            </a:r>
          </a:p>
          <a:p>
            <a:pPr lvl="2" defTabSz="914400">
              <a:lnSpc>
                <a:spcPct val="5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</a:pPr>
            <a:r>
              <a:rPr lang="tr-TR" sz="1600" dirty="0">
                <a:solidFill>
                  <a:schemeClr val="tx1"/>
                </a:solidFill>
              </a:rPr>
              <a:t>her kategoriden en az bir cihaz (OK gerekçe)</a:t>
            </a:r>
          </a:p>
          <a:p>
            <a:pPr marL="228600" lvl="0" indent="-228600" defTabSz="914400">
              <a:lnSpc>
                <a:spcPct val="50000"/>
              </a:lnSpc>
              <a:buClrTx/>
              <a:buFont typeface="Arial" panose="020B0604020202020204" pitchFamily="34" charset="0"/>
              <a:buChar char="•"/>
            </a:pPr>
            <a:r>
              <a:rPr lang="tr-TR" sz="1600" b="1" dirty="0">
                <a:solidFill>
                  <a:schemeClr val="tx1"/>
                </a:solidFill>
              </a:rPr>
              <a:t>Sınıf I</a:t>
            </a:r>
          </a:p>
          <a:p>
            <a:pPr marL="685800" lvl="1" indent="-228600" defTabSz="914400">
              <a:lnSpc>
                <a:spcPct val="5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</a:rPr>
              <a:t>Ek IX Bölüm I + III</a:t>
            </a:r>
          </a:p>
          <a:p>
            <a:pPr marL="685800" lvl="1" indent="-228600" defTabSz="914400">
              <a:lnSpc>
                <a:spcPct val="5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</a:rPr>
              <a:t>Ek XI Kısım A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5" name="Picture 3" descr="C:\Users\user\Desktop\UDEM STİCKERR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058" y="272679"/>
            <a:ext cx="1158877" cy="97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ağ Ok 1"/>
          <p:cNvSpPr/>
          <p:nvPr/>
        </p:nvSpPr>
        <p:spPr>
          <a:xfrm>
            <a:off x="4926562" y="3436035"/>
            <a:ext cx="2090057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944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1924334" y="343847"/>
            <a:ext cx="8297839" cy="6178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tr-TR" sz="3200" dirty="0">
                <a:solidFill>
                  <a:schemeClr val="accent2">
                    <a:lumMod val="75000"/>
                  </a:schemeClr>
                </a:solidFill>
                <a:latin typeface="+mn-lt"/>
                <a:cs typeface="Urdu Typesetting" pitchFamily="66" charset="-78"/>
              </a:rPr>
              <a:t>Bölüm 5 Kesim 2 Uygunluk değerlendirme</a:t>
            </a:r>
            <a:endParaRPr sz="3200" dirty="0">
              <a:solidFill>
                <a:schemeClr val="accent2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sp>
        <p:nvSpPr>
          <p:cNvPr id="13" name="object 3"/>
          <p:cNvSpPr txBox="1">
            <a:spLocks noGrp="1"/>
          </p:cNvSpPr>
          <p:nvPr>
            <p:ph idx="1"/>
          </p:nvPr>
        </p:nvSpPr>
        <p:spPr>
          <a:xfrm>
            <a:off x="1126226" y="1251156"/>
            <a:ext cx="9688780" cy="47711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065" indent="0">
              <a:buNone/>
              <a:tabLst>
                <a:tab pos="376555" algn="l"/>
              </a:tabLst>
            </a:pPr>
            <a:r>
              <a:rPr lang="tr-TR" sz="2800" b="1" spc="-15" dirty="0">
                <a:solidFill>
                  <a:schemeClr val="tx1"/>
                </a:solidFill>
                <a:cs typeface="Calibri" panose="020F0502020204030204" pitchFamily="34" charset="0"/>
              </a:rPr>
              <a:t>Madde 52 Uygunluk Değerlendirme Prosedürleri,</a:t>
            </a:r>
            <a:endParaRPr lang="en-GB" sz="2800" b="1" spc="-15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marL="12065" indent="0">
              <a:lnSpc>
                <a:spcPct val="100000"/>
              </a:lnSpc>
              <a:buNone/>
              <a:tabLst>
                <a:tab pos="376555" algn="l"/>
              </a:tabLst>
            </a:pPr>
            <a:r>
              <a:rPr lang="tr-TR" sz="2800" spc="-15" dirty="0">
                <a:solidFill>
                  <a:schemeClr val="tx1"/>
                </a:solidFill>
                <a:cs typeface="Calibri" panose="020F0502020204030204" pitchFamily="34" charset="0"/>
              </a:rPr>
              <a:t>Sınıf I ürünler için OK’nın sorumlulukları; </a:t>
            </a:r>
          </a:p>
          <a:p>
            <a:pPr marL="377190" indent="-365125">
              <a:lnSpc>
                <a:spcPct val="100000"/>
              </a:lnSpc>
              <a:buFont typeface="Trebuchet MS"/>
              <a:buChar char="•"/>
              <a:tabLst>
                <a:tab pos="376555" algn="l"/>
              </a:tabLst>
            </a:pPr>
            <a:r>
              <a:rPr lang="tr-TR" sz="2800" spc="-15" dirty="0">
                <a:solidFill>
                  <a:schemeClr val="tx1"/>
                </a:solidFill>
                <a:cs typeface="Calibri" panose="020F0502020204030204" pitchFamily="34" charset="0"/>
              </a:rPr>
              <a:t>Is yalnızca sterilizasyon</a:t>
            </a:r>
          </a:p>
          <a:p>
            <a:pPr marL="377190" indent="-365125">
              <a:lnSpc>
                <a:spcPct val="100000"/>
              </a:lnSpc>
              <a:buFont typeface="Trebuchet MS"/>
              <a:buChar char="•"/>
              <a:tabLst>
                <a:tab pos="376555" algn="l"/>
              </a:tabLst>
            </a:pPr>
            <a:r>
              <a:rPr lang="tr-TR" sz="2800" spc="-15" dirty="0" err="1">
                <a:solidFill>
                  <a:schemeClr val="tx1"/>
                </a:solidFill>
                <a:cs typeface="Calibri" panose="020F0502020204030204" pitchFamily="34" charset="0"/>
              </a:rPr>
              <a:t>Im</a:t>
            </a:r>
            <a:r>
              <a:rPr lang="tr-TR" sz="2800" spc="-15" dirty="0">
                <a:solidFill>
                  <a:schemeClr val="tx1"/>
                </a:solidFill>
                <a:cs typeface="Calibri" panose="020F0502020204030204" pitchFamily="34" charset="0"/>
              </a:rPr>
              <a:t> yalnızca </a:t>
            </a:r>
            <a:r>
              <a:rPr lang="tr-TR" sz="2800" spc="-15" dirty="0" err="1">
                <a:solidFill>
                  <a:schemeClr val="tx1"/>
                </a:solidFill>
                <a:cs typeface="Calibri" panose="020F0502020204030204" pitchFamily="34" charset="0"/>
              </a:rPr>
              <a:t>metrolojik</a:t>
            </a:r>
            <a:r>
              <a:rPr lang="tr-TR" sz="2800" spc="-15" dirty="0">
                <a:solidFill>
                  <a:schemeClr val="tx1"/>
                </a:solidFill>
                <a:cs typeface="Calibri" panose="020F0502020204030204" pitchFamily="34" charset="0"/>
              </a:rPr>
              <a:t> gereklilikler</a:t>
            </a:r>
          </a:p>
          <a:p>
            <a:pPr marL="377190" indent="-365125">
              <a:lnSpc>
                <a:spcPct val="100000"/>
              </a:lnSpc>
              <a:buFont typeface="Trebuchet MS"/>
              <a:buChar char="•"/>
              <a:tabLst>
                <a:tab pos="376555" algn="l"/>
              </a:tabLst>
            </a:pPr>
            <a:r>
              <a:rPr lang="tr-TR" sz="2800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Ir</a:t>
            </a:r>
            <a:r>
              <a:rPr lang="tr-TR" sz="2800" spc="-15" dirty="0">
                <a:solidFill>
                  <a:srgbClr val="FF0000"/>
                </a:solidFill>
                <a:cs typeface="Calibri" panose="020F0502020204030204" pitchFamily="34" charset="0"/>
              </a:rPr>
              <a:t> , cihazın temizliği, dezenfeksiyonu, sterilizasyonu, bakımı, fonksiyonel testleri ve ilgili kullanım talimatlarına ilişkin hususlar başta olmak üzere cihazın yeniden kullanımındaki hususlar</a:t>
            </a:r>
          </a:p>
          <a:p>
            <a:pPr marL="12065" indent="0">
              <a:buNone/>
              <a:tabLst>
                <a:tab pos="376555" algn="l"/>
              </a:tabLst>
            </a:pPr>
            <a:r>
              <a:rPr lang="tr-TR" sz="2800" spc="-15" dirty="0">
                <a:solidFill>
                  <a:schemeClr val="tx1"/>
                </a:solidFill>
                <a:cs typeface="Trebuchet MS"/>
              </a:rPr>
              <a:t>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5" name="Picture 3" descr="C:\Users\user\Desktop\UDEM STİCKERR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058" y="272679"/>
            <a:ext cx="1158877" cy="97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2339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1924334" y="343847"/>
            <a:ext cx="8297839" cy="6178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tr-TR" sz="3200" dirty="0">
                <a:solidFill>
                  <a:schemeClr val="accent2">
                    <a:lumMod val="75000"/>
                  </a:schemeClr>
                </a:solidFill>
                <a:latin typeface="+mn-lt"/>
                <a:cs typeface="Urdu Typesetting" pitchFamily="66" charset="-78"/>
              </a:rPr>
              <a:t>Bölüm 5 Kesim 2 Uygunluk değerlendirme</a:t>
            </a:r>
            <a:endParaRPr sz="3200" dirty="0">
              <a:solidFill>
                <a:schemeClr val="accent2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sp>
        <p:nvSpPr>
          <p:cNvPr id="13" name="object 3"/>
          <p:cNvSpPr txBox="1">
            <a:spLocks noGrp="1"/>
          </p:cNvSpPr>
          <p:nvPr>
            <p:ph idx="1"/>
          </p:nvPr>
        </p:nvSpPr>
        <p:spPr>
          <a:xfrm>
            <a:off x="1126226" y="1251156"/>
            <a:ext cx="9688780" cy="47711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065" indent="0">
              <a:buNone/>
              <a:tabLst>
                <a:tab pos="376555" algn="l"/>
              </a:tabLst>
            </a:pPr>
            <a:r>
              <a:rPr lang="tr-TR" sz="2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Madde 52 Uygunluk Değerlendirme Prosedürleri,</a:t>
            </a:r>
          </a:p>
          <a:p>
            <a:pPr marL="12065" indent="0">
              <a:buNone/>
              <a:tabLst>
                <a:tab pos="376555" algn="l"/>
              </a:tabLst>
            </a:pPr>
            <a:r>
              <a:rPr lang="tr-TR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Ismarlama üretilen tıbbi cihazlar için; </a:t>
            </a:r>
          </a:p>
          <a:p>
            <a:pPr marL="469265" indent="-457200">
              <a:buFont typeface="Wingdings" panose="05000000000000000000" pitchFamily="2" charset="2"/>
              <a:buChar char="Ø"/>
              <a:tabLst>
                <a:tab pos="376555" algn="l"/>
              </a:tabLst>
            </a:pPr>
            <a:r>
              <a:rPr lang="tr-TR" sz="1400" spc="-15" dirty="0">
                <a:solidFill>
                  <a:schemeClr val="tx1"/>
                </a:solidFill>
                <a:cs typeface="Calibri" panose="020F0502020204030204" pitchFamily="34" charset="0"/>
              </a:rPr>
              <a:t> Ek XIII de yer alan prosedürler izlenir. </a:t>
            </a:r>
          </a:p>
          <a:p>
            <a:pPr marL="469265" indent="-457200">
              <a:buFont typeface="Wingdings" panose="05000000000000000000" pitchFamily="2" charset="2"/>
              <a:buChar char="Ø"/>
              <a:tabLst>
                <a:tab pos="376555" algn="l"/>
              </a:tabLst>
            </a:pPr>
            <a:r>
              <a:rPr lang="tr-TR" sz="1400" spc="-15" dirty="0">
                <a:solidFill>
                  <a:schemeClr val="tx1"/>
                </a:solidFill>
                <a:cs typeface="Calibri" panose="020F0502020204030204" pitchFamily="34" charset="0"/>
              </a:rPr>
              <a:t>Sınıf III implante edilebilir ise Ek IX Bölüm I veya Ek XI Kısım A</a:t>
            </a:r>
          </a:p>
          <a:p>
            <a:pPr marL="12065" indent="0">
              <a:buNone/>
              <a:tabLst>
                <a:tab pos="376555" algn="l"/>
              </a:tabLst>
            </a:pPr>
            <a:r>
              <a:rPr lang="tr-TR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2003/83/AT direktifi kapsamında Tıbbi ürün bulunması durumunda ;</a:t>
            </a:r>
          </a:p>
          <a:p>
            <a:pPr marL="354965">
              <a:buFont typeface="Wingdings" panose="05000000000000000000" pitchFamily="2" charset="2"/>
              <a:buChar char="Ø"/>
              <a:tabLst>
                <a:tab pos="376555" algn="l"/>
              </a:tabLst>
            </a:pPr>
            <a:r>
              <a:rPr lang="tr-TR" sz="1400" spc="-15" dirty="0">
                <a:solidFill>
                  <a:schemeClr val="tx1"/>
                </a:solidFill>
                <a:cs typeface="Calibri" panose="020F0502020204030204" pitchFamily="34" charset="0"/>
              </a:rPr>
              <a:t>Madde 52 3,4,6 veya 7. paragrafına ek olarak Ayrıca Ek IX 5.2 veya Ek X 6.kesimde belirlenen prosedürlerde uygulanır.</a:t>
            </a:r>
          </a:p>
          <a:p>
            <a:pPr marL="12065" indent="0">
              <a:buNone/>
              <a:tabLst>
                <a:tab pos="376555" algn="l"/>
              </a:tabLst>
            </a:pPr>
            <a:r>
              <a:rPr lang="en-GB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hayvan</a:t>
            </a:r>
            <a:r>
              <a:rPr lang="en-GB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kaynaklı</a:t>
            </a:r>
            <a:r>
              <a:rPr lang="en-GB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transplantlara</a:t>
            </a:r>
            <a:r>
              <a:rPr lang="en-GB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, </a:t>
            </a:r>
            <a:r>
              <a:rPr lang="en-GB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dokulara</a:t>
            </a:r>
            <a:r>
              <a:rPr lang="en-GB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veya</a:t>
            </a:r>
            <a:r>
              <a:rPr lang="en-GB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hücrelere</a:t>
            </a:r>
            <a:r>
              <a:rPr lang="en-GB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ya</a:t>
            </a:r>
            <a:r>
              <a:rPr lang="en-GB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 da </a:t>
            </a:r>
            <a:r>
              <a:rPr lang="en-GB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bunların</a:t>
            </a:r>
            <a:r>
              <a:rPr lang="en-GB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türevlerine</a:t>
            </a:r>
            <a:r>
              <a:rPr lang="en-GB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ya</a:t>
            </a:r>
            <a:r>
              <a:rPr lang="en-GB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 da </a:t>
            </a:r>
            <a:r>
              <a:rPr lang="en-GB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bunları</a:t>
            </a:r>
            <a:r>
              <a:rPr lang="en-GB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içeren</a:t>
            </a:r>
            <a:r>
              <a:rPr lang="en-GB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veya</a:t>
            </a:r>
            <a:r>
              <a:rPr lang="en-GB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bunlardan</a:t>
            </a:r>
            <a:r>
              <a:rPr lang="en-GB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oluşan</a:t>
            </a:r>
            <a:r>
              <a:rPr lang="en-GB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ürünle</a:t>
            </a:r>
            <a:r>
              <a:rPr lang="tr-TR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r içermesi durumunda;</a:t>
            </a:r>
          </a:p>
          <a:p>
            <a:pPr marL="354965">
              <a:buFont typeface="Wingdings" panose="05000000000000000000" pitchFamily="2" charset="2"/>
              <a:buChar char="Ø"/>
              <a:tabLst>
                <a:tab pos="376555" algn="l"/>
              </a:tabLst>
            </a:pPr>
            <a:r>
              <a:rPr lang="tr-TR" sz="1400" spc="-15" dirty="0">
                <a:solidFill>
                  <a:schemeClr val="tx1"/>
                </a:solidFill>
                <a:cs typeface="Calibri" panose="020F0502020204030204" pitchFamily="34" charset="0"/>
              </a:rPr>
              <a:t>Madde 52 3,4,6 veya 7. paragrafına ek olarak Ayrıca Ek IX 5.3 veya Ek X 6. 6.kesimde belirlenen prosedürlerde uygulanır. </a:t>
            </a:r>
          </a:p>
          <a:p>
            <a:pPr marL="12065" indent="0">
              <a:buNone/>
              <a:tabLst>
                <a:tab pos="376555" algn="l"/>
              </a:tabLst>
            </a:pPr>
            <a:r>
              <a:rPr lang="tr-TR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insan vücuduna girmesi veya deriye uygulanması amaçlanan ve insan vücudu tarafından </a:t>
            </a:r>
            <a:r>
              <a:rPr lang="tr-TR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absorbe</a:t>
            </a:r>
            <a:r>
              <a:rPr lang="tr-TR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 edilen ya da insan vücudu içinde lokal olarak dağılan maddelerden veya madde kombinasyonlarından oluşan cihazlar </a:t>
            </a:r>
            <a:r>
              <a:rPr lang="tr-TR" sz="1400" b="1" spc="-15" dirty="0" err="1">
                <a:solidFill>
                  <a:schemeClr val="tx1"/>
                </a:solidFill>
                <a:cs typeface="Calibri" panose="020F0502020204030204" pitchFamily="34" charset="0"/>
              </a:rPr>
              <a:t>sözkonusu</a:t>
            </a:r>
            <a:r>
              <a:rPr lang="tr-TR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 olduğunda</a:t>
            </a:r>
          </a:p>
          <a:p>
            <a:pPr marL="297815" indent="-285750">
              <a:buFont typeface="Wingdings" panose="05000000000000000000" pitchFamily="2" charset="2"/>
              <a:buChar char="Ø"/>
              <a:tabLst>
                <a:tab pos="376555" algn="l"/>
              </a:tabLst>
            </a:pPr>
            <a:r>
              <a:rPr lang="tr-TR" sz="1400" spc="-15" dirty="0">
                <a:solidFill>
                  <a:schemeClr val="tx1"/>
                </a:solidFill>
                <a:cs typeface="Calibri" panose="020F0502020204030204" pitchFamily="34" charset="0"/>
              </a:rPr>
              <a:t>Madde 52 3,4,6 veya 7. paragrafına ek olarak Ayrıca Ek IX 5.4 veya Ek X 6.kesimde belirlenen prosedürlerde uygulanır.</a:t>
            </a:r>
          </a:p>
          <a:p>
            <a:pPr marL="12065" indent="0">
              <a:buNone/>
              <a:tabLst>
                <a:tab pos="376555" algn="l"/>
              </a:tabLst>
            </a:pPr>
            <a:r>
              <a:rPr lang="tr-TR" sz="1400" b="1" spc="-15" dirty="0">
                <a:solidFill>
                  <a:schemeClr val="tx1"/>
                </a:solidFill>
                <a:cs typeface="Calibri" panose="020F0502020204030204" pitchFamily="34" charset="0"/>
              </a:rPr>
              <a:t>Araştırma amaçlı cihazlar; </a:t>
            </a:r>
          </a:p>
          <a:p>
            <a:pPr marL="297815" indent="-285750">
              <a:buFont typeface="Wingdings" panose="05000000000000000000" pitchFamily="2" charset="2"/>
              <a:buChar char="Ø"/>
              <a:tabLst>
                <a:tab pos="376555" algn="l"/>
              </a:tabLst>
            </a:pPr>
            <a:r>
              <a:rPr lang="tr-TR" sz="1400" spc="-15" dirty="0">
                <a:solidFill>
                  <a:schemeClr val="tx1"/>
                </a:solidFill>
                <a:cs typeface="Calibri" panose="020F0502020204030204" pitchFamily="34" charset="0"/>
              </a:rPr>
              <a:t>62 ile 81. madde gereklilikleri</a:t>
            </a:r>
          </a:p>
          <a:p>
            <a:pPr marL="12065" indent="0">
              <a:buNone/>
              <a:tabLst>
                <a:tab pos="376555" algn="l"/>
              </a:tabLst>
            </a:pPr>
            <a:endParaRPr lang="en-GB" sz="2000" spc="-15" dirty="0">
              <a:solidFill>
                <a:schemeClr val="tx1"/>
              </a:solidFill>
              <a:cs typeface="Trebuchet MS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5" name="Picture 3" descr="C:\Users\user\Desktop\UDEM STİCKERR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058" y="272679"/>
            <a:ext cx="1158877" cy="97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9447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1602619" y="633354"/>
            <a:ext cx="8297839" cy="6178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tr-TR" sz="3200" dirty="0">
                <a:solidFill>
                  <a:schemeClr val="accent2">
                    <a:lumMod val="75000"/>
                  </a:schemeClr>
                </a:solidFill>
                <a:latin typeface="+mn-lt"/>
                <a:cs typeface="Urdu Typesetting" pitchFamily="66" charset="-78"/>
              </a:rPr>
              <a:t>Bölüm 5 Kesim 2 Uygunluk değerlendirme</a:t>
            </a:r>
            <a:endParaRPr sz="3200" dirty="0">
              <a:solidFill>
                <a:schemeClr val="accent2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sp>
        <p:nvSpPr>
          <p:cNvPr id="13" name="object 3"/>
          <p:cNvSpPr txBox="1">
            <a:spLocks noGrp="1"/>
          </p:cNvSpPr>
          <p:nvPr>
            <p:ph idx="1"/>
          </p:nvPr>
        </p:nvSpPr>
        <p:spPr>
          <a:xfrm>
            <a:off x="533393" y="2009564"/>
            <a:ext cx="9688780" cy="397975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065" indent="0">
              <a:buNone/>
              <a:tabLst>
                <a:tab pos="376555" algn="l"/>
              </a:tabLst>
            </a:pPr>
            <a:r>
              <a:rPr lang="tr-TR" b="1" spc="-15" dirty="0">
                <a:solidFill>
                  <a:schemeClr val="tx1"/>
                </a:solidFill>
                <a:cs typeface="Calibri" panose="020F0502020204030204" pitchFamily="34" charset="0"/>
              </a:rPr>
              <a:t>Madde 53 Uygunluk Değerlendirme Prosedürlerine OK’nın dahil olması,</a:t>
            </a:r>
          </a:p>
          <a:p>
            <a:pPr marL="526415" indent="-514350">
              <a:buFont typeface="Wingdings 3" pitchFamily="2" charset="2"/>
              <a:buChar char=""/>
              <a:tabLst>
                <a:tab pos="376555" algn="l"/>
              </a:tabLst>
            </a:pPr>
            <a:r>
              <a:rPr lang="tr-TR" spc="-15" dirty="0">
                <a:solidFill>
                  <a:schemeClr val="tx1"/>
                </a:solidFill>
                <a:cs typeface="Calibri" panose="020F0502020204030204" pitchFamily="34" charset="0"/>
              </a:rPr>
              <a:t>İmalatçı kendi kapsamında atanmış olan  istediği OK ile çalışabilir. </a:t>
            </a:r>
            <a:r>
              <a:rPr lang="tr-TR" spc="-15" dirty="0">
                <a:solidFill>
                  <a:srgbClr val="FF0000"/>
                </a:solidFill>
                <a:cs typeface="Calibri" panose="020F0502020204030204" pitchFamily="34" charset="0"/>
              </a:rPr>
              <a:t>Aynı kapsamda başka bir OK ‘ya başvuru yapamaz.</a:t>
            </a:r>
            <a:endParaRPr lang="tr-TR" spc="-15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marL="526415" indent="-514350">
              <a:buFont typeface="Wingdings 3" pitchFamily="2" charset="2"/>
              <a:buChar char=""/>
              <a:tabLst>
                <a:tab pos="376555" algn="l"/>
              </a:tabLst>
            </a:pPr>
            <a:r>
              <a:rPr lang="tr-TR" spc="-15" dirty="0">
                <a:solidFill>
                  <a:schemeClr val="tx1"/>
                </a:solidFill>
                <a:cs typeface="Calibri" panose="020F0502020204030204" pitchFamily="34" charset="0"/>
              </a:rPr>
              <a:t>İmalatçı </a:t>
            </a:r>
            <a:r>
              <a:rPr lang="tr-TR" spc="-15" dirty="0">
                <a:solidFill>
                  <a:srgbClr val="FF0000"/>
                </a:solidFill>
                <a:cs typeface="Calibri" panose="020F0502020204030204" pitchFamily="34" charset="0"/>
              </a:rPr>
              <a:t>başvurusunu geri çekerse OK elektronik sistem vasıtasıyla </a:t>
            </a:r>
            <a:r>
              <a:rPr lang="tr-TR" spc="-15" dirty="0">
                <a:solidFill>
                  <a:schemeClr val="tx1"/>
                </a:solidFill>
                <a:cs typeface="Calibri" panose="020F0502020204030204" pitchFamily="34" charset="0"/>
              </a:rPr>
              <a:t>diğer OK’ları bildirir.</a:t>
            </a:r>
          </a:p>
          <a:p>
            <a:pPr marL="526415" indent="-514350">
              <a:buFont typeface="Wingdings 3" pitchFamily="2" charset="2"/>
              <a:buChar char=""/>
              <a:tabLst>
                <a:tab pos="376555" algn="l"/>
              </a:tabLst>
            </a:pP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İmalatçı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; </a:t>
            </a:r>
            <a:r>
              <a:rPr lang="en-GB" spc="-15" dirty="0" err="1">
                <a:solidFill>
                  <a:schemeClr val="tx1"/>
                </a:solidFill>
                <a:cs typeface="Calibri" panose="020F0502020204030204" pitchFamily="34" charset="0"/>
              </a:rPr>
              <a:t>bir</a:t>
            </a:r>
            <a:r>
              <a:rPr lang="en-GB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chemeClr val="tx1"/>
                </a:solidFill>
                <a:cs typeface="Calibri" panose="020F0502020204030204" pitchFamily="34" charset="0"/>
              </a:rPr>
              <a:t>onaylanmış</a:t>
            </a:r>
            <a:r>
              <a:rPr lang="en-GB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chemeClr val="tx1"/>
                </a:solidFill>
                <a:cs typeface="Calibri" panose="020F0502020204030204" pitchFamily="34" charset="0"/>
              </a:rPr>
              <a:t>kuruluşa</a:t>
            </a:r>
            <a:r>
              <a:rPr lang="en-GB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chemeClr val="tx1"/>
                </a:solidFill>
                <a:cs typeface="Calibri" panose="020F0502020204030204" pitchFamily="34" charset="0"/>
              </a:rPr>
              <a:t>başvururken</a:t>
            </a:r>
            <a:r>
              <a:rPr lang="en-GB" spc="-15" dirty="0">
                <a:solidFill>
                  <a:schemeClr val="tx1"/>
                </a:solidFill>
                <a:cs typeface="Calibri" panose="020F0502020204030204" pitchFamily="34" charset="0"/>
              </a:rPr>
              <a:t>,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başka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bir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onaylanmış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kuruluşa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yapmış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olduğu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başvuruyu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ilgili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onaylanmış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kuruluşun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kararından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önce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geri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çekip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çekmediğini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beyan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eder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chemeClr val="tx1"/>
                </a:solidFill>
                <a:cs typeface="Calibri" panose="020F0502020204030204" pitchFamily="34" charset="0"/>
              </a:rPr>
              <a:t>ve</a:t>
            </a:r>
            <a:r>
              <a:rPr lang="en-GB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aynı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uygunluk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değerlendirmesine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ilişkin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başka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bir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onaylanmış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kuruluş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tarafından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rgbClr val="FF0000"/>
                </a:solidFill>
                <a:cs typeface="Calibri" panose="020F0502020204030204" pitchFamily="34" charset="0"/>
              </a:rPr>
              <a:t>reddedilmiş</a:t>
            </a:r>
            <a:r>
              <a:rPr lang="en-GB" spc="-15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chemeClr val="tx1"/>
                </a:solidFill>
                <a:cs typeface="Calibri" panose="020F0502020204030204" pitchFamily="34" charset="0"/>
              </a:rPr>
              <a:t>olan</a:t>
            </a:r>
            <a:r>
              <a:rPr lang="en-GB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chemeClr val="tx1"/>
                </a:solidFill>
                <a:cs typeface="Calibri" panose="020F0502020204030204" pitchFamily="34" charset="0"/>
              </a:rPr>
              <a:t>önceki</a:t>
            </a:r>
            <a:r>
              <a:rPr lang="en-GB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chemeClr val="tx1"/>
                </a:solidFill>
                <a:cs typeface="Calibri" panose="020F0502020204030204" pitchFamily="34" charset="0"/>
              </a:rPr>
              <a:t>herhangi</a:t>
            </a:r>
            <a:r>
              <a:rPr lang="en-GB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chemeClr val="tx1"/>
                </a:solidFill>
                <a:cs typeface="Calibri" panose="020F0502020204030204" pitchFamily="34" charset="0"/>
              </a:rPr>
              <a:t>bir</a:t>
            </a:r>
            <a:r>
              <a:rPr lang="en-GB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chemeClr val="tx1"/>
                </a:solidFill>
                <a:cs typeface="Calibri" panose="020F0502020204030204" pitchFamily="34" charset="0"/>
              </a:rPr>
              <a:t>başvurusu</a:t>
            </a:r>
            <a:r>
              <a:rPr lang="en-GB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chemeClr val="tx1"/>
                </a:solidFill>
                <a:cs typeface="Calibri" panose="020F0502020204030204" pitchFamily="34" charset="0"/>
              </a:rPr>
              <a:t>hakkındaki</a:t>
            </a:r>
            <a:r>
              <a:rPr lang="en-GB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chemeClr val="tx1"/>
                </a:solidFill>
                <a:cs typeface="Calibri" panose="020F0502020204030204" pitchFamily="34" charset="0"/>
              </a:rPr>
              <a:t>bilgileri</a:t>
            </a:r>
            <a:r>
              <a:rPr lang="en-GB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chemeClr val="tx1"/>
                </a:solidFill>
                <a:cs typeface="Calibri" panose="020F0502020204030204" pitchFamily="34" charset="0"/>
              </a:rPr>
              <a:t>temin</a:t>
            </a:r>
            <a:r>
              <a:rPr lang="en-GB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GB" spc="-15" dirty="0" err="1">
                <a:solidFill>
                  <a:schemeClr val="tx1"/>
                </a:solidFill>
                <a:cs typeface="Calibri" panose="020F0502020204030204" pitchFamily="34" charset="0"/>
              </a:rPr>
              <a:t>eder</a:t>
            </a:r>
            <a:r>
              <a:rPr lang="en-GB" spc="-15" dirty="0">
                <a:solidFill>
                  <a:schemeClr val="tx1"/>
                </a:solidFill>
                <a:cs typeface="Calibri" panose="020F0502020204030204" pitchFamily="34" charset="0"/>
              </a:rPr>
              <a:t>.</a:t>
            </a:r>
            <a:endParaRPr lang="tr-TR" spc="-15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marL="526415" indent="-514350">
              <a:buFont typeface="Wingdings 3" pitchFamily="2" charset="2"/>
              <a:buChar char=""/>
              <a:tabLst>
                <a:tab pos="376555" algn="l"/>
              </a:tabLst>
            </a:pPr>
            <a:r>
              <a:rPr lang="tr-TR" spc="-15" dirty="0">
                <a:solidFill>
                  <a:schemeClr val="tx1"/>
                </a:solidFill>
                <a:cs typeface="Calibri" panose="020F0502020204030204" pitchFamily="34" charset="0"/>
              </a:rPr>
              <a:t>OK’lar tüm bu bilgileri imalatçıdan isteyebilir.</a:t>
            </a:r>
          </a:p>
          <a:p>
            <a:pPr marL="526415" indent="-514350">
              <a:buFont typeface="Wingdings 3" pitchFamily="2" charset="2"/>
              <a:buChar char=""/>
              <a:tabLst>
                <a:tab pos="376555" algn="l"/>
              </a:tabLst>
            </a:pPr>
            <a:r>
              <a:rPr lang="tr-TR" spc="-15" dirty="0">
                <a:solidFill>
                  <a:schemeClr val="tx1"/>
                </a:solidFill>
                <a:cs typeface="Calibri" panose="020F0502020204030204" pitchFamily="34" charset="0"/>
              </a:rPr>
              <a:t>OK personeli uygunluk değerlendirme faaliyetlerinde </a:t>
            </a:r>
            <a:r>
              <a:rPr lang="tr-TR" spc="-15" dirty="0">
                <a:solidFill>
                  <a:srgbClr val="FF0000"/>
                </a:solidFill>
                <a:cs typeface="Calibri" panose="020F0502020204030204" pitchFamily="34" charset="0"/>
              </a:rPr>
              <a:t>bağımsız olmalıdır </a:t>
            </a:r>
            <a:r>
              <a:rPr lang="tr-TR" spc="-15" dirty="0">
                <a:solidFill>
                  <a:schemeClr val="tx1"/>
                </a:solidFill>
                <a:cs typeface="Calibri" panose="020F0502020204030204" pitchFamily="34" charset="0"/>
              </a:rPr>
              <a:t>!!!!</a:t>
            </a:r>
            <a:endParaRPr lang="en-GB" spc="-15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marL="12065" indent="0">
              <a:buNone/>
              <a:tabLst>
                <a:tab pos="376555" algn="l"/>
              </a:tabLst>
            </a:pPr>
            <a:r>
              <a:rPr lang="tr-TR" spc="-15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5" name="Picture 3" descr="C:\Users\user\Desktop\UDEM STİCKERR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058" y="272679"/>
            <a:ext cx="1158877" cy="97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6698" y="2315547"/>
            <a:ext cx="1100037" cy="662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404909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18043</TotalTime>
  <Words>1032</Words>
  <Application>Microsoft Office PowerPoint</Application>
  <PresentationFormat>Geniş ekran</PresentationFormat>
  <Paragraphs>119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Trebuchet MS</vt:lpstr>
      <vt:lpstr>Wingdings</vt:lpstr>
      <vt:lpstr>Wingdings 3</vt:lpstr>
      <vt:lpstr>Geçmişe bakış</vt:lpstr>
      <vt:lpstr>BÖLÜM V  Sınıflandırma ve Uygunluk Değerlendİrme</vt:lpstr>
      <vt:lpstr>Kapsam</vt:lpstr>
      <vt:lpstr>Kapsam</vt:lpstr>
      <vt:lpstr>Bölüm 5 Kesim  Sınıflandırma</vt:lpstr>
      <vt:lpstr>Bölüm 5 Kesim 2 Uygunluk Değerlendirme</vt:lpstr>
      <vt:lpstr>Bölüm 5 Kesim 2 Uygunluk değerlendirme</vt:lpstr>
      <vt:lpstr>Bölüm 5 Kesim 2 Uygunluk değerlendirme</vt:lpstr>
      <vt:lpstr>Bölüm 5 Kesim 2 Uygunluk değerlendirme</vt:lpstr>
      <vt:lpstr>Bölüm 5 Kesim 2 Uygunluk değerlendirme</vt:lpstr>
      <vt:lpstr>Bölüm 5 Kesim 2 Uygunluk değerlendirme</vt:lpstr>
      <vt:lpstr>Bölüm 5 Kesim 2 Uygunluk değerlendirme</vt:lpstr>
      <vt:lpstr>Bölüm 5 Kesim 2 Uygunluk değerlendirme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 ISO 13485:2012 RISK MANAGEMENT OF MEDICAL DEVICES</dc:title>
  <dc:creator>Zeynep Füsun DENLİ</dc:creator>
  <cp:lastModifiedBy>PELİN BİCER</cp:lastModifiedBy>
  <cp:revision>776</cp:revision>
  <dcterms:created xsi:type="dcterms:W3CDTF">2014-07-15T13:18:42Z</dcterms:created>
  <dcterms:modified xsi:type="dcterms:W3CDTF">2022-10-20T07:35:33Z</dcterms:modified>
</cp:coreProperties>
</file>